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  <p:sldMasterId id="2147483732" r:id="rId7"/>
    <p:sldMasterId id="2147483781" r:id="rId8"/>
    <p:sldMasterId id="2147483789" r:id="rId9"/>
    <p:sldMasterId id="2147483810" r:id="rId10"/>
    <p:sldMasterId id="2147483898" r:id="rId11"/>
    <p:sldMasterId id="2147483904" r:id="rId12"/>
    <p:sldMasterId id="2147483912" r:id="rId13"/>
    <p:sldMasterId id="2147483930" r:id="rId14"/>
    <p:sldMasterId id="2147483964" r:id="rId15"/>
    <p:sldMasterId id="2147483984" r:id="rId16"/>
  </p:sldMasterIdLst>
  <p:notesMasterIdLst>
    <p:notesMasterId r:id="rId43"/>
  </p:notesMasterIdLst>
  <p:handoutMasterIdLst>
    <p:handoutMasterId r:id="rId44"/>
  </p:handoutMasterIdLst>
  <p:sldIdLst>
    <p:sldId id="825" r:id="rId17"/>
    <p:sldId id="822" r:id="rId18"/>
    <p:sldId id="823" r:id="rId19"/>
    <p:sldId id="824" r:id="rId20"/>
    <p:sldId id="766" r:id="rId21"/>
    <p:sldId id="801" r:id="rId22"/>
    <p:sldId id="800" r:id="rId23"/>
    <p:sldId id="799" r:id="rId24"/>
    <p:sldId id="802" r:id="rId25"/>
    <p:sldId id="803" r:id="rId26"/>
    <p:sldId id="804" r:id="rId27"/>
    <p:sldId id="805" r:id="rId28"/>
    <p:sldId id="806" r:id="rId29"/>
    <p:sldId id="807" r:id="rId30"/>
    <p:sldId id="808" r:id="rId31"/>
    <p:sldId id="809" r:id="rId32"/>
    <p:sldId id="810" r:id="rId33"/>
    <p:sldId id="811" r:id="rId34"/>
    <p:sldId id="812" r:id="rId35"/>
    <p:sldId id="813" r:id="rId36"/>
    <p:sldId id="814" r:id="rId37"/>
    <p:sldId id="815" r:id="rId38"/>
    <p:sldId id="816" r:id="rId39"/>
    <p:sldId id="817" r:id="rId40"/>
    <p:sldId id="820" r:id="rId41"/>
    <p:sldId id="821" r:id="rId42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Peterson" initials="DP" lastIdx="18" clrIdx="0"/>
  <p:cmAuthor id="1" name="Megan Timmons" initials="MT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3300"/>
    <a:srgbClr val="FFFFCC"/>
    <a:srgbClr val="F056F4"/>
    <a:srgbClr val="FFFF00"/>
    <a:srgbClr val="FF99FF"/>
    <a:srgbClr val="17458F"/>
    <a:srgbClr val="005DA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6" autoAdjust="0"/>
    <p:restoredTop sz="86571" autoAdjust="0"/>
  </p:normalViewPr>
  <p:slideViewPr>
    <p:cSldViewPr>
      <p:cViewPr varScale="1">
        <p:scale>
          <a:sx n="90" d="100"/>
          <a:sy n="90" d="100"/>
        </p:scale>
        <p:origin x="750" y="90"/>
      </p:cViewPr>
      <p:guideLst>
        <p:guide orient="horz" pos="2160"/>
        <p:guide pos="2880"/>
        <p:guide pos="2928"/>
      </p:guideLst>
    </p:cSldViewPr>
  </p:slideViewPr>
  <p:outlineViewPr>
    <p:cViewPr>
      <p:scale>
        <a:sx n="75" d="100"/>
        <a:sy n="75" d="100"/>
      </p:scale>
      <p:origin x="0" y="-33888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240" y="-2224"/>
      </p:cViewPr>
      <p:guideLst>
        <p:guide orient="horz" pos="3132"/>
        <p:guide pos="2144"/>
        <p:guide orient="horz" pos="3133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72421" cy="4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35" tIns="47068" rIns="94135" bIns="47068" numCol="1" anchor="t" anchorCtr="0" compatLnSpc="1">
            <a:prstTxWarp prst="textNoShape">
              <a:avLst/>
            </a:prstTxWarp>
          </a:bodyPr>
          <a:lstStyle>
            <a:lvl1pPr defTabSz="94144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82" y="1"/>
            <a:ext cx="2972421" cy="4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35" tIns="47068" rIns="94135" bIns="47068" numCol="1" anchor="t" anchorCtr="0" compatLnSpc="1">
            <a:prstTxWarp prst="textNoShape">
              <a:avLst/>
            </a:prstTxWarp>
          </a:bodyPr>
          <a:lstStyle>
            <a:lvl1pPr algn="r" defTabSz="94144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48066"/>
            <a:ext cx="2972421" cy="4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35" tIns="47068" rIns="94135" bIns="47068" numCol="1" anchor="b" anchorCtr="0" compatLnSpc="1">
            <a:prstTxWarp prst="textNoShape">
              <a:avLst/>
            </a:prstTxWarp>
          </a:bodyPr>
          <a:lstStyle>
            <a:lvl1pPr defTabSz="94144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82" y="9448066"/>
            <a:ext cx="2972421" cy="4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35" tIns="47068" rIns="94135" bIns="47068" numCol="1" anchor="b" anchorCtr="0" compatLnSpc="1">
            <a:prstTxWarp prst="textNoShape">
              <a:avLst/>
            </a:prstTxWarp>
          </a:bodyPr>
          <a:lstStyle>
            <a:lvl1pPr algn="r" defTabSz="941443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72421" cy="4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35" tIns="47068" rIns="94135" bIns="47068" numCol="1" anchor="t" anchorCtr="0" compatLnSpc="1">
            <a:prstTxWarp prst="textNoShape">
              <a:avLst/>
            </a:prstTxWarp>
          </a:bodyPr>
          <a:lstStyle>
            <a:lvl1pPr defTabSz="94144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82" y="1"/>
            <a:ext cx="2972421" cy="4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35" tIns="47068" rIns="94135" bIns="47068" numCol="1" anchor="t" anchorCtr="0" compatLnSpc="1">
            <a:prstTxWarp prst="textNoShape">
              <a:avLst/>
            </a:prstTxWarp>
          </a:bodyPr>
          <a:lstStyle>
            <a:lvl1pPr algn="r" defTabSz="94144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3" y="4724883"/>
            <a:ext cx="5028578" cy="447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35" tIns="47068" rIns="94135" bIns="470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48066"/>
            <a:ext cx="2972421" cy="4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35" tIns="47068" rIns="94135" bIns="47068" numCol="1" anchor="b" anchorCtr="0" compatLnSpc="1">
            <a:prstTxWarp prst="textNoShape">
              <a:avLst/>
            </a:prstTxWarp>
          </a:bodyPr>
          <a:lstStyle>
            <a:lvl1pPr defTabSz="94144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82" y="9448066"/>
            <a:ext cx="2972421" cy="4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35" tIns="47068" rIns="94135" bIns="47068" numCol="1" anchor="b" anchorCtr="0" compatLnSpc="1">
            <a:prstTxWarp prst="textNoShape">
              <a:avLst/>
            </a:prstTxWarp>
          </a:bodyPr>
          <a:lstStyle>
            <a:lvl1pPr algn="r" defTabSz="941443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42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2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5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78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8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A46254-D5E0-7A49-AF55-488DA6CB6769}" type="slidenum">
              <a:rPr lang="en-US" altLang="ja-JP" sz="1200"/>
              <a:pPr/>
              <a:t>14</a:t>
            </a:fld>
            <a:endParaRPr lang="en-US" altLang="ja-JP" sz="1200"/>
          </a:p>
        </p:txBody>
      </p:sp>
      <p:sp>
        <p:nvSpPr>
          <p:cNvPr id="211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491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69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18CF6E-6EEE-1F4C-AAE8-4E3D8F2AFAEB}" type="slidenum">
              <a:rPr lang="en-US" altLang="ja-JP" sz="1200"/>
              <a:pPr/>
              <a:t>22</a:t>
            </a:fld>
            <a:endParaRPr lang="en-US" altLang="ja-JP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675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7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5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45473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1236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00174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9136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573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5379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677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92390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9640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0031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84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8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4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0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0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47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0712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568344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Bullet Points First level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23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3611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5050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55578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66125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894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385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8955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33408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84253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6160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3304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7398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0714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6039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91763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160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12408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434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177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33055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444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8422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6001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8467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07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79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7766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3274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370741"/>
      </p:ext>
    </p:extLst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Bullet Points First level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671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6499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4162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4621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9863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6590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428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9499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9079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85817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17334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6225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2606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0673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7251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5036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C6ED-42EF-654B-A14E-AE10E4D81E3B}" type="datetimeFigureOut">
              <a:rPr kumimoji="1" lang="ja-JP" altLang="en-US" smtClean="0"/>
              <a:t>2018/7/24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D82F-4AC6-1C42-BA6A-7BFD1920B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239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Bullet Points First level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9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Bullet Points First level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11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Bullet Points First level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11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961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093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036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98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1536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2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105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3085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706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670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1114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620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52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184936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Bullet Points First level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53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4196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9755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5233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037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06556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7920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243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2735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759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73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22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777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7368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2444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0084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25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546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0694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1848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502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44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C6ED-42EF-654B-A14E-AE10E4D81E3B}" type="datetimeFigureOut">
              <a:rPr kumimoji="1" lang="ja-JP" altLang="en-US" smtClean="0"/>
              <a:t>2018/7/24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D82F-4AC6-1C42-BA6A-7BFD1920B7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1261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Bullet Points First level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62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344C7-2F91-4EF5-9F90-557DD76EE0D6}" type="slidenum">
              <a:rPr lang="en-US" smtClean="0">
                <a:solidFill>
                  <a:srgbClr val="958D8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8D8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174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344C7-2F91-4EF5-9F90-557DD76EE0D6}" type="slidenum">
              <a:rPr lang="en-US" smtClean="0">
                <a:solidFill>
                  <a:srgbClr val="958D8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8D8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52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1775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5550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7309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73644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8352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1665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253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3496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40985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065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8582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1663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1740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09060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Bullet Points First level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242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145473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63112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027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6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4356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300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449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33685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1782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07896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0112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02735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2943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397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06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5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0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5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5" name="Picture 4" descr="wh-rev.eps"/>
          <p:cNvPicPr>
            <a:picLocks noChangeAspect="1"/>
          </p:cNvPicPr>
          <p:nvPr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524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4002" r:id="rId6"/>
    <p:sldLayoutId id="2147484003" r:id="rId7"/>
    <p:sldLayoutId id="2147484004" r:id="rId8"/>
    <p:sldLayoutId id="2147484005" r:id="rId9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fld id="{85D0D75C-34DA-47A6-8981-0B5EEF2C5008}" type="slidenum">
              <a:rPr lang="en-US" altLang="en-US" sz="1000" smtClean="0">
                <a:solidFill>
                  <a:srgbClr val="58585A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pPr algn="r">
                <a:defRPr/>
              </a:pPr>
              <a:t>‹#›</a:t>
            </a:fld>
            <a:r>
              <a:rPr lang="en-US" altLang="en-US" sz="1000" dirty="0">
                <a:solidFill>
                  <a:srgbClr val="BCBDC0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  </a:t>
            </a:r>
          </a:p>
        </p:txBody>
      </p:sp>
      <p:pic>
        <p:nvPicPr>
          <p:cNvPr id="4099" name="Picture 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2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9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5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6" r:id="rId15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1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80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3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4000" r:id="rId15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4001" r:id="rId15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  <p:sldLayoutId id="2147483882" r:id="rId7"/>
    <p:sldLayoutId id="2147483891" r:id="rId8"/>
    <p:sldLayoutId id="2147483895" r:id="rId9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50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59" y="6264611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9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A0F62072-D73F-45E2-A873-83EFD7BA2493}" type="slidenum">
              <a:rPr lang="en-US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22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5" r:id="rId15"/>
    <p:sldLayoutId id="2147483808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958D85">
                    <a:tint val="75000"/>
                  </a:srgbClr>
                </a:solidFill>
              </a:rPr>
              <a:t>Club &amp; District Support   </a:t>
            </a:r>
            <a:fld id="{901344C7-2F91-4EF5-9F90-557DD76EE0D6}" type="slidenum">
              <a:rPr lang="en-US" smtClean="0">
                <a:solidFill>
                  <a:srgbClr val="958D8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58D8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6" r:id="rId15"/>
    <p:sldLayoutId id="2147483827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5" name="Picture 4" descr="wh-rev.eps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524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7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59" y="6264611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(null)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C0A4A7-4F88-DA42-BBAC-2A1F67DD9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5473" y="2819400"/>
            <a:ext cx="9296400" cy="1792344"/>
          </a:xfrm>
        </p:spPr>
        <p:txBody>
          <a:bodyPr/>
          <a:lstStyle/>
          <a:p>
            <a:r>
              <a:rPr kumimoji="1" lang="ja-JP" altLang="en-US"/>
              <a:t>理事会　報告</a:t>
            </a:r>
          </a:p>
        </p:txBody>
      </p:sp>
    </p:spTree>
    <p:extLst>
      <p:ext uri="{BB962C8B-B14F-4D97-AF65-F5344CB8AC3E}">
        <p14:creationId xmlns:p14="http://schemas.microsoft.com/office/powerpoint/2010/main" val="180287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8E9541-B4F2-E34A-A124-4C25A7E9C562}"/>
              </a:ext>
            </a:extLst>
          </p:cNvPr>
          <p:cNvSpPr txBox="1"/>
          <p:nvPr/>
        </p:nvSpPr>
        <p:spPr>
          <a:xfrm>
            <a:off x="457201" y="685800"/>
            <a:ext cx="8458199" cy="53860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00"/>
                </a:solidFill>
              </a:rPr>
              <a:t>ROTARY MAKING A DIFFERENCE</a:t>
            </a:r>
          </a:p>
          <a:p>
            <a:r>
              <a:rPr kumimoji="1" lang="ja-JP" altLang="en-US" sz="4000" dirty="0">
                <a:solidFill>
                  <a:srgbClr val="000000"/>
                </a:solidFill>
              </a:rPr>
              <a:t>　　ロータリー　変化をもたらす</a:t>
            </a:r>
            <a:endParaRPr kumimoji="1" lang="en-US" altLang="ja-JP" sz="4000" dirty="0">
              <a:solidFill>
                <a:srgbClr val="000000"/>
              </a:solidFill>
            </a:endParaRPr>
          </a:p>
          <a:p>
            <a:endParaRPr kumimoji="1" lang="en-US" altLang="ja-JP" sz="4000" dirty="0">
              <a:solidFill>
                <a:schemeClr val="tx2"/>
              </a:solidFill>
            </a:endParaRPr>
          </a:p>
          <a:p>
            <a:endParaRPr kumimoji="1" lang="en-US" altLang="ja-JP" sz="4000" dirty="0">
              <a:solidFill>
                <a:schemeClr val="tx2"/>
              </a:solidFill>
            </a:endParaRPr>
          </a:p>
          <a:p>
            <a:endParaRPr kumimoji="1" lang="en-US" altLang="ja-JP" sz="4000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下矢印 2">
            <a:extLst>
              <a:ext uri="{FF2B5EF4-FFF2-40B4-BE49-F238E27FC236}">
                <a16:creationId xmlns:a16="http://schemas.microsoft.com/office/drawing/2014/main" id="{53303EC0-8CD0-7D4A-BB4F-2352864E0E4F}"/>
              </a:ext>
            </a:extLst>
          </p:cNvPr>
          <p:cNvSpPr/>
          <p:nvPr/>
        </p:nvSpPr>
        <p:spPr>
          <a:xfrm>
            <a:off x="4267200" y="2514600"/>
            <a:ext cx="685800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62EEBBF-6A25-CB40-AFB6-37D364880A70}"/>
              </a:ext>
            </a:extLst>
          </p:cNvPr>
          <p:cNvSpPr/>
          <p:nvPr/>
        </p:nvSpPr>
        <p:spPr>
          <a:xfrm>
            <a:off x="457201" y="3858161"/>
            <a:ext cx="8746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4000" dirty="0">
                <a:solidFill>
                  <a:srgbClr val="000000"/>
                </a:solidFill>
              </a:rPr>
              <a:t>BE THE INSPIRATION</a:t>
            </a:r>
          </a:p>
          <a:p>
            <a:r>
              <a:rPr kumimoji="1" lang="ja-JP" altLang="en-US" sz="4000" dirty="0">
                <a:solidFill>
                  <a:srgbClr val="000000"/>
                </a:solidFill>
              </a:rPr>
              <a:t>　　インスピレーションになろう</a:t>
            </a:r>
            <a:endParaRPr kumimoji="1" lang="en-US" altLang="ja-JP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5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53B5DE-22FB-7A48-899E-79E631D18D66}"/>
              </a:ext>
            </a:extLst>
          </p:cNvPr>
          <p:cNvSpPr txBox="1"/>
          <p:nvPr/>
        </p:nvSpPr>
        <p:spPr>
          <a:xfrm>
            <a:off x="7641771" y="590441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8D55BFD-F620-2640-9C58-D84C5C89DC29}"/>
              </a:ext>
            </a:extLst>
          </p:cNvPr>
          <p:cNvSpPr txBox="1">
            <a:spLocks/>
          </p:cNvSpPr>
          <p:nvPr/>
        </p:nvSpPr>
        <p:spPr>
          <a:xfrm>
            <a:off x="304800" y="457200"/>
            <a:ext cx="8763000" cy="685800"/>
          </a:xfrm>
          <a:prstGeom prst="rect">
            <a:avLst/>
          </a:prstGeom>
          <a:solidFill>
            <a:srgbClr val="CCFFCC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ja-JP" altLang="en-US" dirty="0">
                <a:solidFill>
                  <a:srgbClr val="00246C"/>
                </a:solidFill>
              </a:rPr>
              <a:t>　</a:t>
            </a:r>
            <a:r>
              <a:rPr kumimoji="1" lang="en-US" altLang="ja-JP" sz="3600" dirty="0">
                <a:solidFill>
                  <a:srgbClr val="00246C"/>
                </a:solidFill>
              </a:rPr>
              <a:t>INSPIRE</a:t>
            </a:r>
            <a:r>
              <a:rPr kumimoji="1" lang="ja-JP" altLang="en-US" sz="3600" dirty="0">
                <a:solidFill>
                  <a:srgbClr val="00246C"/>
                </a:solidFill>
              </a:rPr>
              <a:t>（鼓舞する）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05EE995A-0BE7-CC41-B0F9-3625A062DF4D}"/>
              </a:ext>
            </a:extLst>
          </p:cNvPr>
          <p:cNvSpPr txBox="1">
            <a:spLocks/>
          </p:cNvSpPr>
          <p:nvPr/>
        </p:nvSpPr>
        <p:spPr>
          <a:xfrm>
            <a:off x="457200" y="1417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1" lang="en-US" altLang="ja-JP" dirty="0">
                <a:solidFill>
                  <a:srgbClr val="00246C"/>
                </a:solidFill>
                <a:latin typeface="+mj-ea"/>
                <a:ea typeface="+mj-ea"/>
              </a:rPr>
              <a:t>I:   Intelligence</a:t>
            </a:r>
            <a:r>
              <a:rPr kumimoji="1" lang="ja-JP" altLang="en-US" dirty="0">
                <a:solidFill>
                  <a:srgbClr val="00246C"/>
                </a:solidFill>
                <a:latin typeface="+mj-ea"/>
                <a:ea typeface="+mj-ea"/>
              </a:rPr>
              <a:t>（理解）</a:t>
            </a:r>
            <a:r>
              <a:rPr kumimoji="1" lang="en-US" altLang="ja-JP" dirty="0">
                <a:solidFill>
                  <a:srgbClr val="00246C"/>
                </a:solidFill>
                <a:latin typeface="+mj-ea"/>
                <a:ea typeface="+mj-ea"/>
              </a:rPr>
              <a:t>, </a:t>
            </a:r>
            <a:r>
              <a:rPr lang="en-US" altLang="ja-JP" dirty="0">
                <a:solidFill>
                  <a:srgbClr val="00246C"/>
                </a:solidFill>
                <a:latin typeface="+mj-ea"/>
                <a:ea typeface="+mj-ea"/>
              </a:rPr>
              <a:t>Integrity</a:t>
            </a:r>
            <a:r>
              <a:rPr lang="ja-JP" altLang="en-US" dirty="0">
                <a:solidFill>
                  <a:srgbClr val="00246C"/>
                </a:solidFill>
                <a:latin typeface="+mj-ea"/>
                <a:ea typeface="+mj-ea"/>
              </a:rPr>
              <a:t>（誠実、高潔）</a:t>
            </a:r>
            <a:endParaRPr kumimoji="1" lang="en-US" altLang="ja-JP" dirty="0">
              <a:solidFill>
                <a:srgbClr val="00246C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</a:pPr>
            <a:r>
              <a:rPr lang="en-US" altLang="ja-JP" dirty="0">
                <a:solidFill>
                  <a:srgbClr val="00246C"/>
                </a:solidFill>
                <a:latin typeface="+mj-ea"/>
                <a:ea typeface="+mj-ea"/>
              </a:rPr>
              <a:t>N: Knowledge</a:t>
            </a:r>
            <a:r>
              <a:rPr lang="ja-JP" altLang="en-US" dirty="0">
                <a:solidFill>
                  <a:srgbClr val="00246C"/>
                </a:solidFill>
                <a:latin typeface="+mj-ea"/>
                <a:ea typeface="+mj-ea"/>
              </a:rPr>
              <a:t>（知識、知見）</a:t>
            </a:r>
            <a:endParaRPr lang="en-US" altLang="ja-JP" dirty="0">
              <a:solidFill>
                <a:srgbClr val="00246C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</a:pPr>
            <a:r>
              <a:rPr kumimoji="1" lang="en-US" altLang="ja-JP" dirty="0">
                <a:solidFill>
                  <a:srgbClr val="00246C"/>
                </a:solidFill>
                <a:latin typeface="+mj-ea"/>
                <a:ea typeface="+mj-ea"/>
              </a:rPr>
              <a:t>S: Social Awareness</a:t>
            </a:r>
            <a:r>
              <a:rPr kumimoji="1" lang="ja-JP" altLang="en-US" dirty="0">
                <a:solidFill>
                  <a:srgbClr val="00246C"/>
                </a:solidFill>
                <a:latin typeface="+mj-ea"/>
                <a:ea typeface="+mj-ea"/>
              </a:rPr>
              <a:t> （社会意識）</a:t>
            </a:r>
            <a:endParaRPr kumimoji="1" lang="en-US" altLang="ja-JP" dirty="0">
              <a:solidFill>
                <a:srgbClr val="00246C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</a:pPr>
            <a:r>
              <a:rPr lang="en-US" altLang="ja-JP" dirty="0">
                <a:solidFill>
                  <a:srgbClr val="00246C"/>
                </a:solidFill>
                <a:latin typeface="+mj-ea"/>
                <a:ea typeface="+mj-ea"/>
              </a:rPr>
              <a:t>P: Proactivity</a:t>
            </a:r>
            <a:r>
              <a:rPr lang="ja-JP" altLang="en-US" dirty="0">
                <a:solidFill>
                  <a:srgbClr val="00246C"/>
                </a:solidFill>
                <a:latin typeface="+mj-ea"/>
                <a:ea typeface="+mj-ea"/>
              </a:rPr>
              <a:t>（率先性、積極性：先をみこす）</a:t>
            </a:r>
            <a:endParaRPr lang="en-US" altLang="ja-JP" dirty="0">
              <a:solidFill>
                <a:srgbClr val="00246C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</a:pPr>
            <a:r>
              <a:rPr kumimoji="1" lang="en-US" altLang="ja-JP" dirty="0">
                <a:solidFill>
                  <a:srgbClr val="00246C"/>
                </a:solidFill>
                <a:latin typeface="+mj-ea"/>
                <a:ea typeface="+mj-ea"/>
              </a:rPr>
              <a:t>I:</a:t>
            </a:r>
            <a:r>
              <a:rPr lang="en-US" altLang="en-US" dirty="0">
                <a:solidFill>
                  <a:srgbClr val="00246C"/>
                </a:solidFill>
                <a:latin typeface="+mj-ea"/>
                <a:ea typeface="+mj-ea"/>
              </a:rPr>
              <a:t> Independence, Imagination</a:t>
            </a:r>
            <a:r>
              <a:rPr lang="ja-JP" altLang="en-US" dirty="0">
                <a:solidFill>
                  <a:srgbClr val="00246C"/>
                </a:solidFill>
                <a:latin typeface="+mj-ea"/>
                <a:ea typeface="+mj-ea"/>
              </a:rPr>
              <a:t>（自立）</a:t>
            </a:r>
            <a:endParaRPr kumimoji="1" lang="en-US" altLang="ja-JP" dirty="0">
              <a:solidFill>
                <a:srgbClr val="00246C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</a:pPr>
            <a:r>
              <a:rPr lang="en-US" altLang="ja-JP" dirty="0">
                <a:solidFill>
                  <a:srgbClr val="00246C"/>
                </a:solidFill>
                <a:latin typeface="+mj-ea"/>
                <a:ea typeface="+mj-ea"/>
              </a:rPr>
              <a:t>R: Respect</a:t>
            </a:r>
            <a:r>
              <a:rPr lang="ja-JP" altLang="en-US" dirty="0">
                <a:solidFill>
                  <a:srgbClr val="00246C"/>
                </a:solidFill>
                <a:latin typeface="+mj-ea"/>
                <a:ea typeface="+mj-ea"/>
              </a:rPr>
              <a:t>（他者への尊重）</a:t>
            </a:r>
            <a:endParaRPr lang="en-US" altLang="ja-JP" dirty="0">
              <a:solidFill>
                <a:srgbClr val="00246C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</a:pPr>
            <a:r>
              <a:rPr kumimoji="1" lang="en-US" altLang="ja-JP" dirty="0">
                <a:solidFill>
                  <a:srgbClr val="00246C"/>
                </a:solidFill>
                <a:latin typeface="+mj-ea"/>
                <a:ea typeface="+mj-ea"/>
              </a:rPr>
              <a:t>E: Empathy</a:t>
            </a:r>
            <a:r>
              <a:rPr kumimoji="1" lang="ja-JP" altLang="en-US" dirty="0">
                <a:solidFill>
                  <a:srgbClr val="00246C"/>
                </a:solidFill>
                <a:latin typeface="+mj-ea"/>
                <a:ea typeface="+mj-ea"/>
              </a:rPr>
              <a:t>（共感</a:t>
            </a:r>
            <a:r>
              <a:rPr lang="ja-JP" altLang="en-US" dirty="0">
                <a:solidFill>
                  <a:srgbClr val="00246C"/>
                </a:solidFill>
                <a:latin typeface="+mj-ea"/>
                <a:ea typeface="+mj-ea"/>
              </a:rPr>
              <a:t>力</a:t>
            </a:r>
            <a:r>
              <a:rPr kumimoji="1" lang="ja-JP" altLang="en-US" dirty="0">
                <a:latin typeface="+mj-ea"/>
                <a:ea typeface="+mj-ea"/>
              </a:rPr>
              <a:t>）</a:t>
            </a:r>
            <a:endParaRPr kumimoji="1" lang="en-US" altLang="ja-JP" dirty="0">
              <a:latin typeface="+mj-ea"/>
              <a:ea typeface="+mj-ea"/>
            </a:endParaRPr>
          </a:p>
          <a:p>
            <a:pPr marL="0" indent="0" algn="r" fontAlgn="auto">
              <a:spcAft>
                <a:spcPts val="0"/>
              </a:spcAft>
              <a:buFont typeface="Arial"/>
              <a:buNone/>
            </a:pPr>
            <a:r>
              <a:rPr lang="ja-JP" altLang="en-US" sz="2000" dirty="0"/>
              <a:t>岡橋純子（聖心女子大　准教授）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93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005FA56-CC31-B949-A09B-B623F2BA0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09"/>
            <a:ext cx="9144000" cy="67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8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/>
        </p:nvSpPr>
        <p:spPr>
          <a:xfrm rot="10800000" flipV="1">
            <a:off x="1981200" y="152400"/>
            <a:ext cx="7162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3200" kern="1200" dirty="0">
              <a:solidFill>
                <a:schemeClr val="tx2"/>
              </a:solidFill>
            </a:endParaRPr>
          </a:p>
          <a:p>
            <a:r>
              <a:rPr lang="en-US" altLang="ja-JP" sz="3200" kern="1200" dirty="0">
                <a:solidFill>
                  <a:schemeClr val="tx2"/>
                </a:solidFill>
              </a:rPr>
              <a:t>Enter</a:t>
            </a:r>
            <a:r>
              <a:rPr lang="ja-JP" altLang="en-US" sz="3200" kern="1200" dirty="0">
                <a:solidFill>
                  <a:schemeClr val="tx2"/>
                </a:solidFill>
              </a:rPr>
              <a:t> </a:t>
            </a:r>
            <a:r>
              <a:rPr lang="en-US" altLang="ja-JP" sz="3200" kern="1200" dirty="0">
                <a:solidFill>
                  <a:schemeClr val="tx2"/>
                </a:solidFill>
              </a:rPr>
              <a:t>to</a:t>
            </a:r>
            <a:r>
              <a:rPr lang="ja-JP" altLang="en-US" sz="3200" kern="1200" dirty="0">
                <a:solidFill>
                  <a:schemeClr val="tx2"/>
                </a:solidFill>
              </a:rPr>
              <a:t> </a:t>
            </a:r>
            <a:r>
              <a:rPr lang="en-US" altLang="ja-JP" sz="3200" kern="1200" dirty="0">
                <a:solidFill>
                  <a:schemeClr val="tx2"/>
                </a:solidFill>
              </a:rPr>
              <a:t>learn,</a:t>
            </a:r>
            <a:r>
              <a:rPr lang="ja-JP" altLang="en-US" sz="3200" kern="1200" dirty="0">
                <a:solidFill>
                  <a:schemeClr val="tx2"/>
                </a:solidFill>
              </a:rPr>
              <a:t> </a:t>
            </a:r>
            <a:r>
              <a:rPr lang="en-US" altLang="ja-JP" sz="3200" kern="1200" dirty="0">
                <a:solidFill>
                  <a:schemeClr val="tx2"/>
                </a:solidFill>
              </a:rPr>
              <a:t>Go</a:t>
            </a:r>
            <a:r>
              <a:rPr lang="ja-JP" altLang="en-US" sz="3200" kern="1200" dirty="0">
                <a:solidFill>
                  <a:schemeClr val="tx2"/>
                </a:solidFill>
              </a:rPr>
              <a:t> </a:t>
            </a:r>
            <a:r>
              <a:rPr lang="en-US" altLang="ja-JP" sz="3200" kern="1200" dirty="0">
                <a:solidFill>
                  <a:schemeClr val="tx2"/>
                </a:solidFill>
              </a:rPr>
              <a:t>forth</a:t>
            </a:r>
            <a:r>
              <a:rPr lang="ja-JP" altLang="en-US" sz="3200" kern="1200" dirty="0">
                <a:solidFill>
                  <a:schemeClr val="tx2"/>
                </a:solidFill>
              </a:rPr>
              <a:t> </a:t>
            </a:r>
            <a:r>
              <a:rPr lang="en-US" altLang="ja-JP" sz="3200" kern="1200" dirty="0">
                <a:solidFill>
                  <a:schemeClr val="tx2"/>
                </a:solidFill>
              </a:rPr>
              <a:t>to</a:t>
            </a:r>
            <a:r>
              <a:rPr lang="ja-JP" altLang="en-US" sz="3200" kern="1200" dirty="0">
                <a:solidFill>
                  <a:schemeClr val="tx2"/>
                </a:solidFill>
              </a:rPr>
              <a:t> </a:t>
            </a:r>
            <a:r>
              <a:rPr lang="en-US" altLang="ja-JP" sz="3200" kern="1200" dirty="0">
                <a:solidFill>
                  <a:schemeClr val="tx2"/>
                </a:solidFill>
              </a:rPr>
              <a:t>serve</a:t>
            </a:r>
            <a:br>
              <a:rPr kumimoji="1" lang="en-US" altLang="ja-JP" sz="3200" kern="1200" dirty="0">
                <a:solidFill>
                  <a:schemeClr val="tx2"/>
                </a:solidFill>
              </a:rPr>
            </a:br>
            <a:endParaRPr kumimoji="1" lang="ja-JP" altLang="en-US" sz="3200" kern="1200" dirty="0">
              <a:solidFill>
                <a:schemeClr val="tx2"/>
              </a:solidFill>
            </a:endParaRPr>
          </a:p>
        </p:txBody>
      </p:sp>
      <p:pic>
        <p:nvPicPr>
          <p:cNvPr id="3" name="コンテンツ プレースホルダー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303" y="1600199"/>
            <a:ext cx="8808720" cy="429541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301559" y="365669"/>
            <a:ext cx="1847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ja-JP" sz="4400" dirty="0"/>
          </a:p>
          <a:p>
            <a:endParaRPr lang="en-US" altLang="ja-JP" sz="4400" kern="1200" dirty="0"/>
          </a:p>
        </p:txBody>
      </p:sp>
      <p:sp>
        <p:nvSpPr>
          <p:cNvPr id="5" name="下矢印 4">
            <a:extLst>
              <a:ext uri="{FF2B5EF4-FFF2-40B4-BE49-F238E27FC236}">
                <a16:creationId xmlns:a16="http://schemas.microsoft.com/office/drawing/2014/main" id="{6A51D58C-917A-9C40-8FB8-2066DF3F6AD3}"/>
              </a:ext>
            </a:extLst>
          </p:cNvPr>
          <p:cNvSpPr/>
          <p:nvPr/>
        </p:nvSpPr>
        <p:spPr>
          <a:xfrm>
            <a:off x="5105400" y="838201"/>
            <a:ext cx="304800" cy="609599"/>
          </a:xfrm>
          <a:prstGeom prst="down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70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848600" cy="5715000"/>
          </a:xfrm>
        </p:spPr>
        <p:txBody>
          <a:bodyPr/>
          <a:lstStyle/>
          <a:p>
            <a:r>
              <a:rPr lang="ja-JP" altLang="en-US" sz="3000" dirty="0">
                <a:latin typeface="Arial" charset="0"/>
                <a:ea typeface="ＭＳ Ｐゴシック" charset="0"/>
              </a:rPr>
              <a:t>　</a:t>
            </a:r>
            <a:br>
              <a:rPr lang="en-US" altLang="ja-JP" sz="3000" dirty="0">
                <a:latin typeface="Arial" charset="0"/>
                <a:ea typeface="ＭＳ Ｐゴシック" charset="0"/>
              </a:rPr>
            </a:br>
            <a:br>
              <a:rPr lang="en-US" altLang="ja-JP" sz="3000" dirty="0">
                <a:latin typeface="Arial" charset="0"/>
                <a:ea typeface="ＭＳ Ｐゴシック" charset="0"/>
              </a:rPr>
            </a:br>
            <a:br>
              <a:rPr lang="en-US" altLang="ja-JP" sz="3000" dirty="0">
                <a:latin typeface="Arial" charset="0"/>
                <a:ea typeface="ＭＳ Ｐゴシック" charset="0"/>
              </a:rPr>
            </a:br>
            <a:br>
              <a:rPr lang="en-US" altLang="ja-JP" sz="3000" dirty="0">
                <a:latin typeface="Arial" charset="0"/>
                <a:ea typeface="ＭＳ Ｐゴシック" charset="0"/>
              </a:rPr>
            </a:br>
            <a:br>
              <a:rPr lang="en-US" altLang="ja-JP" sz="3000" dirty="0">
                <a:latin typeface="Arial" charset="0"/>
                <a:ea typeface="ＭＳ Ｐゴシック" charset="0"/>
              </a:rPr>
            </a:br>
            <a:br>
              <a:rPr lang="en-US" altLang="ja-JP" sz="3000" dirty="0">
                <a:latin typeface="Arial" charset="0"/>
                <a:ea typeface="ＭＳ Ｐゴシック" charset="0"/>
              </a:rPr>
            </a:br>
            <a:br>
              <a:rPr lang="en-US" altLang="ja-JP" sz="3000" dirty="0">
                <a:latin typeface="Arial" charset="0"/>
                <a:ea typeface="ＭＳ Ｐゴシック" charset="0"/>
              </a:rPr>
            </a:b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報徳之道克興国　報徳之教克安民</a:t>
            </a:r>
            <a:b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道徳なき経済は犯罪である</a:t>
            </a:r>
            <a:b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経済なき道徳は寝言である</a:t>
            </a:r>
            <a:b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　　　　　　　　　　　　　</a:t>
            </a:r>
            <a:r>
              <a:rPr lang="ja-JP" alt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（二宮尊徳）</a:t>
            </a:r>
            <a:endParaRPr lang="en-US" altLang="ja-JP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533400" y="2492375"/>
            <a:ext cx="7150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4400" b="1" dirty="0"/>
              <a:t>　</a:t>
            </a:r>
            <a:r>
              <a:rPr lang="ja-JP" altLang="en-US" sz="4400" b="1" dirty="0">
                <a:solidFill>
                  <a:srgbClr val="000000"/>
                </a:solidFill>
              </a:rPr>
              <a:t>慎独</a:t>
            </a:r>
            <a:r>
              <a:rPr lang="ja-JP" altLang="en-US" sz="3200" b="1" dirty="0">
                <a:solidFill>
                  <a:srgbClr val="000000"/>
                </a:solidFill>
              </a:rPr>
              <a:t>（大学）　</a:t>
            </a:r>
            <a:r>
              <a:rPr lang="ja-JP" altLang="en-US" sz="4400" b="1" dirty="0">
                <a:solidFill>
                  <a:srgbClr val="000000"/>
                </a:solidFill>
              </a:rPr>
              <a:t>惻隠</a:t>
            </a:r>
            <a:r>
              <a:rPr lang="ja-JP" altLang="en-US" sz="3200" b="1" dirty="0">
                <a:solidFill>
                  <a:srgbClr val="000000"/>
                </a:solidFill>
              </a:rPr>
              <a:t>（孟子）</a:t>
            </a:r>
            <a:r>
              <a:rPr lang="ja-JP" altLang="en-US" sz="4400" b="1" i="1" dirty="0"/>
              <a:t>　　</a:t>
            </a:r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1692275" y="1484313"/>
            <a:ext cx="66223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000000"/>
                </a:solidFill>
              </a:rPr>
              <a:t>時勢は人を造る　</a:t>
            </a:r>
            <a:r>
              <a:rPr lang="ja-JP" altLang="en-US" sz="3000" dirty="0">
                <a:solidFill>
                  <a:srgbClr val="000000"/>
                </a:solidFill>
              </a:rPr>
              <a:t>（勝海舟）</a:t>
            </a:r>
          </a:p>
        </p:txBody>
      </p:sp>
      <p:sp>
        <p:nvSpPr>
          <p:cNvPr id="3" name="二等辺三角形 2"/>
          <p:cNvSpPr/>
          <p:nvPr/>
        </p:nvSpPr>
        <p:spPr>
          <a:xfrm>
            <a:off x="2484438" y="2420938"/>
            <a:ext cx="1060450" cy="914400"/>
          </a:xfrm>
          <a:prstGeom prst="triangl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二等辺三角形 5"/>
          <p:cNvSpPr/>
          <p:nvPr/>
        </p:nvSpPr>
        <p:spPr>
          <a:xfrm>
            <a:off x="5311775" y="2420938"/>
            <a:ext cx="1060450" cy="914400"/>
          </a:xfrm>
          <a:prstGeom prst="triangl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62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210947" grpId="0"/>
      <p:bldP spid="2" grpId="0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 charset="0"/>
                <a:ea typeface="ＭＳ Ｐゴシック" charset="0"/>
              </a:rPr>
              <a:t>日本のロータリアンの推移</a:t>
            </a:r>
          </a:p>
        </p:txBody>
      </p:sp>
      <p:pic>
        <p:nvPicPr>
          <p:cNvPr id="41986" name="コンテンツ プレースホルダー 1" descr="ロータリー0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" b="-262"/>
          <a:stretch>
            <a:fillRect/>
          </a:stretch>
        </p:blipFill>
        <p:spPr>
          <a:xfrm>
            <a:off x="457200" y="1143000"/>
            <a:ext cx="8229600" cy="5448300"/>
          </a:xfrm>
        </p:spPr>
      </p:pic>
    </p:spTree>
    <p:extLst>
      <p:ext uri="{BB962C8B-B14F-4D97-AF65-F5344CB8AC3E}">
        <p14:creationId xmlns:p14="http://schemas.microsoft.com/office/powerpoint/2010/main" val="3090691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C88EEB-943D-3F49-A03B-FDD26DC8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EC1808-172E-F949-92F1-4F5D7439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7000"/>
            <a:ext cx="8382000" cy="4927600"/>
          </a:xfrm>
        </p:spPr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3CEE9209-5686-3742-B214-EA918046D7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35711"/>
              </p:ext>
            </p:extLst>
          </p:nvPr>
        </p:nvGraphicFramePr>
        <p:xfrm>
          <a:off x="381000" y="1193800"/>
          <a:ext cx="8201025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シート" r:id="rId4" imgW="11722100" imgH="10756900" progId="Excel.Sheet.12">
                  <p:embed/>
                </p:oleObj>
              </mc:Choice>
              <mc:Fallback>
                <p:oleObj name="シート" r:id="rId4" imgW="11722100" imgH="10756900" progId="Excel.Sheet.12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3CEE9209-5686-3742-B214-EA918046D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193800"/>
                        <a:ext cx="8201025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272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668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altLang="ja-JP" sz="4800" dirty="0">
                <a:latin typeface="Calibri" charset="0"/>
                <a:ea typeface="ＭＳ Ｐゴシック" charset="0"/>
              </a:rPr>
              <a:t>Concept, Ideas  </a:t>
            </a:r>
            <a:endParaRPr lang="ja-JP" altLang="en-US" sz="3600" dirty="0">
              <a:solidFill>
                <a:srgbClr val="00B05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765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87588"/>
            <a:ext cx="8229600" cy="335121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en-US" altLang="ja-JP" sz="4000" dirty="0">
                <a:solidFill>
                  <a:srgbClr val="00246C"/>
                </a:solidFill>
                <a:latin typeface="Calibri" charset="0"/>
                <a:ea typeface="ＭＳ Ｐゴシック" charset="0"/>
              </a:rPr>
              <a:t>Connect</a:t>
            </a:r>
            <a:r>
              <a:rPr lang="ja-JP" altLang="en-US" sz="4000" dirty="0">
                <a:solidFill>
                  <a:srgbClr val="00246C"/>
                </a:solidFill>
                <a:latin typeface="Calibri" charset="0"/>
                <a:ea typeface="ＭＳ Ｐゴシック" charset="0"/>
              </a:rPr>
              <a:t>　絆</a:t>
            </a:r>
            <a:endParaRPr lang="en-US" altLang="ja-JP" sz="4000" dirty="0">
              <a:solidFill>
                <a:srgbClr val="00246C"/>
              </a:solidFill>
              <a:latin typeface="Calibri" charset="0"/>
              <a:ea typeface="ＭＳ Ｐゴシック" charset="0"/>
            </a:endParaRPr>
          </a:p>
          <a:p>
            <a:pPr algn="ctr" eaLnBrk="1" hangingPunct="1"/>
            <a:r>
              <a:rPr lang="en-US" altLang="ja-JP" sz="4000" dirty="0">
                <a:solidFill>
                  <a:srgbClr val="00246C"/>
                </a:solidFill>
                <a:latin typeface="Calibri" charset="0"/>
                <a:ea typeface="ＭＳ Ｐゴシック" charset="0"/>
              </a:rPr>
              <a:t>End Polio</a:t>
            </a:r>
            <a:r>
              <a:rPr lang="ja-JP" altLang="en-US" sz="4000" dirty="0">
                <a:solidFill>
                  <a:srgbClr val="00246C"/>
                </a:solidFill>
                <a:latin typeface="Calibri" charset="0"/>
                <a:ea typeface="ＭＳ Ｐゴシック" charset="0"/>
              </a:rPr>
              <a:t>　ポリオ撲滅</a:t>
            </a:r>
            <a:endParaRPr lang="en-US" altLang="ja-JP" sz="4000" dirty="0">
              <a:solidFill>
                <a:srgbClr val="00246C"/>
              </a:solidFill>
              <a:latin typeface="Calibri" charset="0"/>
              <a:ea typeface="ＭＳ Ｐゴシック" charset="0"/>
            </a:endParaRPr>
          </a:p>
          <a:p>
            <a:pPr algn="ctr" eaLnBrk="1" hangingPunct="1"/>
            <a:r>
              <a:rPr lang="en-US" altLang="ja-JP" sz="4000" dirty="0">
                <a:solidFill>
                  <a:srgbClr val="00246C"/>
                </a:solidFill>
                <a:latin typeface="Calibri" charset="0"/>
                <a:ea typeface="ＭＳ Ｐゴシック" charset="0"/>
              </a:rPr>
              <a:t>Transform</a:t>
            </a:r>
            <a:r>
              <a:rPr lang="ja-JP" altLang="en-US" sz="4000" dirty="0">
                <a:solidFill>
                  <a:srgbClr val="00246C"/>
                </a:solidFill>
                <a:latin typeface="Calibri" charset="0"/>
                <a:ea typeface="ＭＳ Ｐゴシック" charset="0"/>
              </a:rPr>
              <a:t>　変革</a:t>
            </a:r>
            <a:endParaRPr lang="en-US" altLang="ja-JP" sz="4000" dirty="0">
              <a:solidFill>
                <a:srgbClr val="00246C"/>
              </a:solidFill>
              <a:latin typeface="Calibri" charset="0"/>
              <a:ea typeface="ＭＳ Ｐゴシック" charset="0"/>
            </a:endParaRPr>
          </a:p>
          <a:p>
            <a:pPr algn="ctr" eaLnBrk="1" hangingPunct="1"/>
            <a:r>
              <a:rPr lang="en-US" altLang="ja-JP" sz="4000" dirty="0">
                <a:solidFill>
                  <a:srgbClr val="00246C"/>
                </a:solidFill>
                <a:latin typeface="Calibri" charset="0"/>
                <a:ea typeface="ＭＳ Ｐゴシック" charset="0"/>
              </a:rPr>
              <a:t>Inspire</a:t>
            </a:r>
            <a:r>
              <a:rPr lang="ja-JP" altLang="en-US" sz="4000" dirty="0">
                <a:solidFill>
                  <a:srgbClr val="00246C"/>
                </a:solidFill>
                <a:latin typeface="Calibri" charset="0"/>
                <a:ea typeface="ＭＳ Ｐゴシック" charset="0"/>
              </a:rPr>
              <a:t>　鼓舞</a:t>
            </a:r>
          </a:p>
        </p:txBody>
      </p:sp>
    </p:spTree>
    <p:extLst>
      <p:ext uri="{BB962C8B-B14F-4D97-AF65-F5344CB8AC3E}">
        <p14:creationId xmlns:p14="http://schemas.microsoft.com/office/powerpoint/2010/main" val="1157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53B5DE-22FB-7A48-899E-79E631D18D66}"/>
              </a:ext>
            </a:extLst>
          </p:cNvPr>
          <p:cNvSpPr txBox="1"/>
          <p:nvPr/>
        </p:nvSpPr>
        <p:spPr>
          <a:xfrm>
            <a:off x="7641771" y="590441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1A3FC6D-9CC9-7848-AA0A-28263DC52460}"/>
              </a:ext>
            </a:extLst>
          </p:cNvPr>
          <p:cNvSpPr txBox="1">
            <a:spLocks/>
          </p:cNvSpPr>
          <p:nvPr/>
        </p:nvSpPr>
        <p:spPr>
          <a:xfrm>
            <a:off x="457200" y="2133600"/>
            <a:ext cx="8218488" cy="33829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</a:pPr>
            <a:endParaRPr lang="en-US" altLang="ja-JP" sz="2400">
              <a:latin typeface="Calibri" charset="0"/>
              <a:ea typeface="ＭＳ Ｐゴシック" charset="0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</a:pPr>
            <a:r>
              <a:rPr lang="ja-JP" altLang="en-US" sz="4400">
                <a:latin typeface="Calibri" charset="0"/>
                <a:ea typeface="ＭＳ Ｐゴシック" charset="0"/>
              </a:rPr>
              <a:t>　</a:t>
            </a:r>
            <a:r>
              <a:rPr lang="en-US" altLang="ja-JP" sz="4400">
                <a:solidFill>
                  <a:srgbClr val="00246C"/>
                </a:solidFill>
                <a:latin typeface="Calibri" charset="0"/>
                <a:ea typeface="ＭＳ Ｐゴシック" charset="0"/>
              </a:rPr>
              <a:t>SOLUTION</a:t>
            </a:r>
            <a:r>
              <a:rPr lang="ja-JP" altLang="en-US" sz="4400">
                <a:solidFill>
                  <a:srgbClr val="00246C"/>
                </a:solidFill>
                <a:latin typeface="Calibri" charset="0"/>
                <a:ea typeface="ＭＳ Ｐゴシック" charset="0"/>
              </a:rPr>
              <a:t>　（解決）</a:t>
            </a:r>
            <a:endParaRPr lang="en-US" altLang="ja-JP" sz="4400">
              <a:solidFill>
                <a:srgbClr val="00246C"/>
              </a:solidFill>
              <a:latin typeface="Calibri" charset="0"/>
              <a:ea typeface="ＭＳ Ｐゴシック" charset="0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</a:pPr>
            <a:r>
              <a:rPr lang="en-US" altLang="ja-JP" sz="4400">
                <a:solidFill>
                  <a:srgbClr val="00246C"/>
                </a:solidFill>
                <a:latin typeface="Calibri" charset="0"/>
                <a:ea typeface="ＭＳ Ｐゴシック" charset="0"/>
              </a:rPr>
              <a:t>        EVOLUTION </a:t>
            </a:r>
            <a:r>
              <a:rPr lang="ja-JP" altLang="en-US" sz="4400">
                <a:solidFill>
                  <a:srgbClr val="00246C"/>
                </a:solidFill>
                <a:latin typeface="Calibri" charset="0"/>
                <a:ea typeface="ＭＳ Ｐゴシック" charset="0"/>
              </a:rPr>
              <a:t>　（展開）</a:t>
            </a:r>
            <a:endParaRPr lang="en-US" altLang="ja-JP" sz="4400">
              <a:solidFill>
                <a:srgbClr val="00246C"/>
              </a:solidFill>
              <a:latin typeface="Calibri" charset="0"/>
              <a:ea typeface="ＭＳ Ｐゴシック" charset="0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</a:pPr>
            <a:r>
              <a:rPr lang="en-US" altLang="ja-JP" sz="4400">
                <a:solidFill>
                  <a:srgbClr val="00246C"/>
                </a:solidFill>
                <a:latin typeface="Calibri" charset="0"/>
                <a:ea typeface="ＭＳ Ｐゴシック" charset="0"/>
              </a:rPr>
              <a:t>                     REVOLUTION</a:t>
            </a:r>
            <a:r>
              <a:rPr lang="ja-JP" altLang="en-US" sz="4400">
                <a:solidFill>
                  <a:srgbClr val="00246C"/>
                </a:solidFill>
                <a:latin typeface="Calibri" charset="0"/>
                <a:ea typeface="ＭＳ Ｐゴシック" charset="0"/>
              </a:rPr>
              <a:t>　（改革</a:t>
            </a:r>
            <a:r>
              <a:rPr lang="ja-JP" altLang="en-US" sz="4400">
                <a:latin typeface="Calibri" charset="0"/>
                <a:ea typeface="ＭＳ Ｐゴシック" charset="0"/>
              </a:rPr>
              <a:t>）</a:t>
            </a:r>
            <a:endParaRPr lang="en-US" altLang="ja-JP" sz="4400" dirty="0">
              <a:latin typeface="Calibri" charset="0"/>
              <a:ea typeface="ＭＳ Ｐゴシック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EF30B4-3DAC-5340-AC54-6A7D89880644}"/>
              </a:ext>
            </a:extLst>
          </p:cNvPr>
          <p:cNvSpPr txBox="1"/>
          <p:nvPr/>
        </p:nvSpPr>
        <p:spPr>
          <a:xfrm>
            <a:off x="979714" y="1258669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00"/>
                </a:solidFill>
              </a:rPr>
              <a:t>改革のために</a:t>
            </a:r>
          </a:p>
        </p:txBody>
      </p:sp>
    </p:spTree>
    <p:extLst>
      <p:ext uri="{BB962C8B-B14F-4D97-AF65-F5344CB8AC3E}">
        <p14:creationId xmlns:p14="http://schemas.microsoft.com/office/powerpoint/2010/main" val="3098323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タイトル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>
                <a:latin typeface="Calibri" charset="0"/>
                <a:ea typeface="ＭＳ Ｐゴシック" charset="0"/>
              </a:rPr>
              <a:t>ポール・ハリス</a:t>
            </a:r>
          </a:p>
        </p:txBody>
      </p:sp>
      <p:sp>
        <p:nvSpPr>
          <p:cNvPr id="19461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114800" y="1265238"/>
            <a:ext cx="503555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ja-JP" dirty="0">
              <a:latin typeface="Calibri" charset="0"/>
              <a:ea typeface="ＭＳ Ｐゴシック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世界は常に変化している</a:t>
            </a:r>
            <a:endParaRPr lang="en-US" altLang="ja-JP" dirty="0">
              <a:solidFill>
                <a:srgbClr val="FF0000"/>
              </a:solidFill>
              <a:latin typeface="Calibri" charset="0"/>
              <a:ea typeface="ＭＳ Ｐゴシック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ロータリーは、この世界と共に</a:t>
            </a:r>
            <a:endParaRPr lang="en-US" altLang="ja-JP" dirty="0">
              <a:solidFill>
                <a:srgbClr val="FF0000"/>
              </a:solidFill>
              <a:latin typeface="Calibri" charset="0"/>
              <a:ea typeface="ＭＳ Ｐゴシック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変化して成長していかなければならない</a:t>
            </a:r>
            <a:endParaRPr lang="en-US" altLang="ja-JP" dirty="0">
              <a:solidFill>
                <a:srgbClr val="FF0000"/>
              </a:solidFill>
              <a:latin typeface="Calibri" charset="0"/>
              <a:ea typeface="ＭＳ Ｐゴシック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ロータリーの物語は</a:t>
            </a:r>
            <a:endParaRPr lang="en-US" altLang="ja-JP" dirty="0">
              <a:solidFill>
                <a:srgbClr val="FF0000"/>
              </a:solidFill>
              <a:latin typeface="Calibri" charset="0"/>
              <a:ea typeface="ＭＳ Ｐゴシック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幾度も書き換えられなければならない</a:t>
            </a:r>
            <a:endParaRPr lang="en-US" altLang="ja-JP" dirty="0">
              <a:solidFill>
                <a:srgbClr val="FF0000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9460" name="図 2" descr="paul_harris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9138"/>
            <a:ext cx="33528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3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66BECE-D3F7-1A49-9A6C-344F04499A9E}"/>
              </a:ext>
            </a:extLst>
          </p:cNvPr>
          <p:cNvSpPr txBox="1"/>
          <p:nvPr/>
        </p:nvSpPr>
        <p:spPr>
          <a:xfrm>
            <a:off x="533400" y="721895"/>
            <a:ext cx="762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kumimoji="1" lang="en-US" altLang="ja-JP" sz="6000" dirty="0">
                <a:solidFill>
                  <a:srgbClr val="000000"/>
                </a:solidFill>
              </a:rPr>
              <a:t>RI</a:t>
            </a:r>
            <a:r>
              <a:rPr kumimoji="1" lang="ja-JP" altLang="en-US" sz="6000">
                <a:solidFill>
                  <a:srgbClr val="000000"/>
                </a:solidFill>
              </a:rPr>
              <a:t>理事会報告</a:t>
            </a:r>
            <a:r>
              <a:rPr kumimoji="1" lang="en-US" altLang="ja-JP" sz="6000" dirty="0">
                <a:solidFill>
                  <a:srgbClr val="000000"/>
                </a:solidFill>
              </a:rPr>
              <a:t> 1</a:t>
            </a:r>
          </a:p>
          <a:p>
            <a:pPr marL="0" indent="0">
              <a:buNone/>
            </a:pPr>
            <a:r>
              <a:rPr kumimoji="1" lang="ja-JP" altLang="en-US" sz="4000">
                <a:solidFill>
                  <a:srgbClr val="000000"/>
                </a:solidFill>
              </a:rPr>
              <a:t>・ポリオ完全撲滅時の広報</a:t>
            </a:r>
            <a:endParaRPr kumimoji="1" lang="en-US" altLang="ja-JP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ja-JP" altLang="en-US" sz="4000">
                <a:solidFill>
                  <a:srgbClr val="000000"/>
                </a:solidFill>
              </a:rPr>
              <a:t>・事業継続のための人頭分担金</a:t>
            </a:r>
            <a:endParaRPr kumimoji="1" lang="en-US" altLang="ja-JP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ja-JP" altLang="en-US" sz="4000">
                <a:solidFill>
                  <a:srgbClr val="000000"/>
                </a:solidFill>
              </a:rPr>
              <a:t>　の</a:t>
            </a:r>
            <a:r>
              <a:rPr kumimoji="1" lang="en-US" altLang="ja-JP" sz="4000" dirty="0">
                <a:solidFill>
                  <a:srgbClr val="000000"/>
                </a:solidFill>
              </a:rPr>
              <a:t>2019</a:t>
            </a:r>
            <a:r>
              <a:rPr kumimoji="1" lang="ja-JP" altLang="en-US" sz="4000">
                <a:solidFill>
                  <a:srgbClr val="000000"/>
                </a:solidFill>
              </a:rPr>
              <a:t>年度からの増額</a:t>
            </a:r>
            <a:r>
              <a:rPr kumimoji="1" lang="en-US" altLang="ja-JP" sz="4000" dirty="0">
                <a:solidFill>
                  <a:srgbClr val="000000"/>
                </a:solidFill>
              </a:rPr>
              <a:t>($2.00)</a:t>
            </a:r>
          </a:p>
          <a:p>
            <a:pPr marL="0" indent="0">
              <a:buNone/>
            </a:pPr>
            <a:r>
              <a:rPr kumimoji="1" lang="ja-JP" altLang="en-US" sz="4000">
                <a:solidFill>
                  <a:srgbClr val="000000"/>
                </a:solidFill>
              </a:rPr>
              <a:t>・</a:t>
            </a:r>
            <a:r>
              <a:rPr kumimoji="1" lang="en-US" altLang="ja-JP" sz="4000" dirty="0">
                <a:solidFill>
                  <a:srgbClr val="000000"/>
                </a:solidFill>
              </a:rPr>
              <a:t>2019</a:t>
            </a:r>
            <a:r>
              <a:rPr kumimoji="1" lang="ja-JP" altLang="en-US" sz="4000">
                <a:solidFill>
                  <a:srgbClr val="000000"/>
                </a:solidFill>
              </a:rPr>
              <a:t>年度からの役員報酬等の</a:t>
            </a:r>
            <a:endParaRPr kumimoji="1" lang="en-US" altLang="ja-JP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ja-JP" altLang="en-US" sz="4000">
                <a:solidFill>
                  <a:srgbClr val="000000"/>
                </a:solidFill>
              </a:rPr>
              <a:t>　値上げ</a:t>
            </a:r>
            <a:endParaRPr kumimoji="1" lang="en-US" altLang="ja-JP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ja-JP" altLang="en-US" sz="4000">
                <a:solidFill>
                  <a:srgbClr val="000000"/>
                </a:solidFill>
              </a:rPr>
              <a:t>・災害復興に</a:t>
            </a:r>
            <a:r>
              <a:rPr kumimoji="1" lang="en-US" altLang="ja-JP" sz="4000" dirty="0">
                <a:solidFill>
                  <a:srgbClr val="000000"/>
                </a:solidFill>
              </a:rPr>
              <a:t>DDF</a:t>
            </a:r>
            <a:r>
              <a:rPr kumimoji="1" lang="ja-JP" altLang="en-US" sz="4000">
                <a:solidFill>
                  <a:srgbClr val="000000"/>
                </a:solidFill>
              </a:rPr>
              <a:t>の使用</a:t>
            </a:r>
            <a:endParaRPr kumimoji="1" lang="en-US" altLang="ja-JP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ja-JP" altLang="en-US" sz="4000">
                <a:solidFill>
                  <a:srgbClr val="000000"/>
                </a:solidFill>
              </a:rPr>
              <a:t>・若年パストガバナー委員会</a:t>
            </a:r>
            <a:endParaRPr kumimoji="1"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5DCFF6-8C8E-154D-8D67-2830E67078EF}"/>
              </a:ext>
            </a:extLst>
          </p:cNvPr>
          <p:cNvSpPr txBox="1"/>
          <p:nvPr/>
        </p:nvSpPr>
        <p:spPr>
          <a:xfrm>
            <a:off x="2743200" y="72189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366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53B5DE-22FB-7A48-899E-79E631D18D66}"/>
              </a:ext>
            </a:extLst>
          </p:cNvPr>
          <p:cNvSpPr txBox="1"/>
          <p:nvPr/>
        </p:nvSpPr>
        <p:spPr>
          <a:xfrm>
            <a:off x="7641771" y="590441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8080547-3F1E-394C-A217-0A6E6E0EBD47}"/>
              </a:ext>
            </a:extLst>
          </p:cNvPr>
          <p:cNvSpPr txBox="1">
            <a:spLocks/>
          </p:cNvSpPr>
          <p:nvPr/>
        </p:nvSpPr>
        <p:spPr>
          <a:xfrm>
            <a:off x="304800" y="762000"/>
            <a:ext cx="8610600" cy="533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sz="3200">
                <a:latin typeface="Calibri" charset="0"/>
                <a:ea typeface="ＭＳ Ｐゴシック" charset="0"/>
              </a:rPr>
              <a:t>国際ロータリーが取り組む世界の切実な</a:t>
            </a:r>
            <a:r>
              <a:rPr lang="ja-JP" altLang="en-US" sz="3600">
                <a:latin typeface="Calibri" charset="0"/>
                <a:ea typeface="ＭＳ Ｐゴシック" charset="0"/>
              </a:rPr>
              <a:t>課題</a:t>
            </a:r>
            <a:endParaRPr lang="ja-JP" altLang="en-US" sz="3600" dirty="0">
              <a:latin typeface="Calibri" charset="0"/>
              <a:ea typeface="ＭＳ Ｐゴシック" charset="0"/>
            </a:endParaRPr>
          </a:p>
        </p:txBody>
      </p:sp>
      <p:pic>
        <p:nvPicPr>
          <p:cNvPr id="9" name="図 4">
            <a:extLst>
              <a:ext uri="{FF2B5EF4-FFF2-40B4-BE49-F238E27FC236}">
                <a16:creationId xmlns:a16="http://schemas.microsoft.com/office/drawing/2014/main" id="{B3E08829-FFB7-514C-90C6-8D16B565B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r="12041"/>
          <a:stretch>
            <a:fillRect/>
          </a:stretch>
        </p:blipFill>
        <p:spPr bwMode="auto">
          <a:xfrm>
            <a:off x="468313" y="1671638"/>
            <a:ext cx="187166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6">
            <a:extLst>
              <a:ext uri="{FF2B5EF4-FFF2-40B4-BE49-F238E27FC236}">
                <a16:creationId xmlns:a16="http://schemas.microsoft.com/office/drawing/2014/main" id="{164793A3-3E6F-224A-91A7-49E829AD2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43363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/>
              <a:t>1868-1947</a:t>
            </a:r>
            <a:endParaRPr lang="ja-JP" altLang="en-US" sz="2000"/>
          </a:p>
        </p:txBody>
      </p:sp>
      <p:pic>
        <p:nvPicPr>
          <p:cNvPr id="11" name="図 7">
            <a:extLst>
              <a:ext uri="{FF2B5EF4-FFF2-40B4-BE49-F238E27FC236}">
                <a16:creationId xmlns:a16="http://schemas.microsoft.com/office/drawing/2014/main" id="{AFD00EA6-414E-7E42-A140-9E1CEE5FE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43075"/>
            <a:ext cx="1690687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8">
            <a:extLst>
              <a:ext uri="{FF2B5EF4-FFF2-40B4-BE49-F238E27FC236}">
                <a16:creationId xmlns:a16="http://schemas.microsoft.com/office/drawing/2014/main" id="{3B5CF197-6088-4C4A-BEF5-C8E16B2CD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1743075"/>
            <a:ext cx="160813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9">
            <a:extLst>
              <a:ext uri="{FF2B5EF4-FFF2-40B4-BE49-F238E27FC236}">
                <a16:creationId xmlns:a16="http://schemas.microsoft.com/office/drawing/2014/main" id="{647FF13B-21FB-CE45-924C-3697F0E39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057650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/>
              <a:t>1809-1882</a:t>
            </a:r>
            <a:endParaRPr lang="ja-JP" altLang="en-US" sz="2000"/>
          </a:p>
        </p:txBody>
      </p:sp>
      <p:sp>
        <p:nvSpPr>
          <p:cNvPr id="14" name="テキスト ボックス 10">
            <a:extLst>
              <a:ext uri="{FF2B5EF4-FFF2-40B4-BE49-F238E27FC236}">
                <a16:creationId xmlns:a16="http://schemas.microsoft.com/office/drawing/2014/main" id="{49D5F870-1767-1E49-A885-20B57375F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4119563"/>
            <a:ext cx="2449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/>
              <a:t>1844-1900</a:t>
            </a:r>
            <a:endParaRPr lang="ja-JP" altLang="en-US" sz="2000"/>
          </a:p>
        </p:txBody>
      </p:sp>
      <p:sp>
        <p:nvSpPr>
          <p:cNvPr id="15" name="テキスト ボックス 11">
            <a:extLst>
              <a:ext uri="{FF2B5EF4-FFF2-40B4-BE49-F238E27FC236}">
                <a16:creationId xmlns:a16="http://schemas.microsoft.com/office/drawing/2014/main" id="{B3EB3F16-2962-5846-A1A2-83DB94F18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37088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erpetua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00246C"/>
                </a:solidFill>
              </a:rPr>
              <a:t>ポールハリス</a:t>
            </a:r>
            <a:r>
              <a:rPr lang="ja-JP" altLang="en-US" sz="2400" dirty="0">
                <a:solidFill>
                  <a:srgbClr val="00246C"/>
                </a:solidFill>
              </a:rPr>
              <a:t>：ロータリーは社会の変化に対応しなくてはならない</a:t>
            </a:r>
            <a:endParaRPr lang="en-US" altLang="ja-JP" sz="2400" dirty="0">
              <a:solidFill>
                <a:srgbClr val="00246C"/>
              </a:solidFill>
            </a:endParaRPr>
          </a:p>
          <a:p>
            <a:pPr eaLnBrk="1" hangingPunct="1"/>
            <a:r>
              <a:rPr lang="ja-JP" altLang="en-US" sz="2400" dirty="0">
                <a:solidFill>
                  <a:srgbClr val="00246C"/>
                </a:solidFill>
              </a:rPr>
              <a:t>ダーウィン：環境に適応するものだけが生き延びる</a:t>
            </a:r>
            <a:endParaRPr lang="en-US" altLang="ja-JP" sz="2400" dirty="0">
              <a:solidFill>
                <a:srgbClr val="00246C"/>
              </a:solidFill>
            </a:endParaRPr>
          </a:p>
          <a:p>
            <a:pPr eaLnBrk="1" hangingPunct="1"/>
            <a:r>
              <a:rPr lang="ja-JP" altLang="en-US" sz="2400" dirty="0">
                <a:solidFill>
                  <a:srgbClr val="00246C"/>
                </a:solidFill>
              </a:rPr>
              <a:t>ニーチェ：脱皮できない蛇は滅びる</a:t>
            </a:r>
          </a:p>
        </p:txBody>
      </p:sp>
    </p:spTree>
    <p:extLst>
      <p:ext uri="{BB962C8B-B14F-4D97-AF65-F5344CB8AC3E}">
        <p14:creationId xmlns:p14="http://schemas.microsoft.com/office/powerpoint/2010/main" val="1201583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53B5DE-22FB-7A48-899E-79E631D18D66}"/>
              </a:ext>
            </a:extLst>
          </p:cNvPr>
          <p:cNvSpPr txBox="1"/>
          <p:nvPr/>
        </p:nvSpPr>
        <p:spPr>
          <a:xfrm>
            <a:off x="7641771" y="590441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949A3E6-FFD2-0946-B9F8-B3D1B133B45E}"/>
              </a:ext>
            </a:extLst>
          </p:cNvPr>
          <p:cNvSpPr txBox="1">
            <a:spLocks/>
          </p:cNvSpPr>
          <p:nvPr/>
        </p:nvSpPr>
        <p:spPr>
          <a:xfrm>
            <a:off x="685800" y="274638"/>
            <a:ext cx="7918450" cy="993775"/>
          </a:xfrm>
          <a:prstGeom prst="rect">
            <a:avLst/>
          </a:prstGeom>
          <a:solidFill>
            <a:srgbClr val="3366FF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sz="4000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中核的価値観 </a:t>
            </a:r>
            <a:r>
              <a:rPr lang="en-US" altLang="ja-JP" sz="4000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(CORE</a:t>
            </a:r>
            <a:r>
              <a:rPr lang="ja-JP" altLang="en-US" sz="4000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altLang="ja-JP" sz="4000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VALUES)</a:t>
            </a:r>
            <a:endParaRPr lang="ja-JP" altLang="en-US" sz="4000" dirty="0">
              <a:solidFill>
                <a:schemeClr val="bg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194C6F6-3938-0D46-803D-85E3209D4E60}"/>
              </a:ext>
            </a:extLst>
          </p:cNvPr>
          <p:cNvSpPr txBox="1">
            <a:spLocks/>
          </p:cNvSpPr>
          <p:nvPr/>
        </p:nvSpPr>
        <p:spPr>
          <a:xfrm>
            <a:off x="479153" y="1447800"/>
            <a:ext cx="8147050" cy="4572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00"/>
                </a:solidFill>
                <a:latin typeface="+mj-ea"/>
                <a:ea typeface="+mj-ea"/>
              </a:rPr>
              <a:t>奉仕　　　　　　　　</a:t>
            </a:r>
            <a:r>
              <a:rPr lang="en-US" altLang="ja-JP" dirty="0">
                <a:solidFill>
                  <a:srgbClr val="000000"/>
                </a:solidFill>
                <a:latin typeface="+mj-ea"/>
                <a:ea typeface="+mj-ea"/>
              </a:rPr>
              <a:t>  (Service)</a:t>
            </a:r>
          </a:p>
          <a:p>
            <a:pPr fontAlgn="auto"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00"/>
                </a:solidFill>
                <a:latin typeface="+mj-ea"/>
                <a:ea typeface="+mj-ea"/>
              </a:rPr>
              <a:t>親睦</a:t>
            </a:r>
            <a:r>
              <a:rPr lang="en-US" altLang="ja-JP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ja-JP" altLang="en-US" dirty="0">
                <a:solidFill>
                  <a:srgbClr val="000000"/>
                </a:solidFill>
                <a:latin typeface="+mj-ea"/>
                <a:ea typeface="+mj-ea"/>
              </a:rPr>
              <a:t>　　　　　　　　</a:t>
            </a:r>
            <a:r>
              <a:rPr lang="en-US" altLang="ja-JP" dirty="0">
                <a:solidFill>
                  <a:srgbClr val="000000"/>
                </a:solidFill>
                <a:latin typeface="+mj-ea"/>
                <a:ea typeface="+mj-ea"/>
              </a:rPr>
              <a:t> (Fellowship)</a:t>
            </a:r>
          </a:p>
          <a:p>
            <a:pPr fontAlgn="auto"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00"/>
                </a:solidFill>
                <a:latin typeface="+mj-ea"/>
                <a:ea typeface="+mj-ea"/>
              </a:rPr>
              <a:t>多様性　　　　　　　</a:t>
            </a:r>
            <a:r>
              <a:rPr lang="en-US" altLang="ja-JP" dirty="0">
                <a:solidFill>
                  <a:srgbClr val="000000"/>
                </a:solidFill>
                <a:latin typeface="+mj-ea"/>
                <a:ea typeface="+mj-ea"/>
              </a:rPr>
              <a:t> (Diversity)</a:t>
            </a:r>
          </a:p>
          <a:p>
            <a:pPr fontAlgn="auto"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00"/>
                </a:solidFill>
                <a:latin typeface="+mj-ea"/>
                <a:ea typeface="+mj-ea"/>
              </a:rPr>
              <a:t>高潔性　　　　　　　</a:t>
            </a:r>
            <a:r>
              <a:rPr lang="en-US" altLang="ja-JP" dirty="0">
                <a:solidFill>
                  <a:srgbClr val="000000"/>
                </a:solidFill>
                <a:latin typeface="+mj-ea"/>
                <a:ea typeface="+mj-ea"/>
              </a:rPr>
              <a:t> (Integrity)</a:t>
            </a:r>
          </a:p>
          <a:p>
            <a:pPr fontAlgn="auto"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00"/>
                </a:solidFill>
                <a:latin typeface="+mj-ea"/>
                <a:ea typeface="+mj-ea"/>
              </a:rPr>
              <a:t>リーダーシップ</a:t>
            </a:r>
            <a:r>
              <a:rPr lang="en-US" altLang="en-US" dirty="0">
                <a:solidFill>
                  <a:srgbClr val="000000"/>
                </a:solidFill>
                <a:latin typeface="+mj-ea"/>
                <a:ea typeface="+mj-ea"/>
              </a:rPr>
              <a:t>      </a:t>
            </a:r>
            <a:r>
              <a:rPr lang="en-US" altLang="ja-JP" dirty="0">
                <a:solidFill>
                  <a:srgbClr val="000000"/>
                </a:solidFill>
                <a:latin typeface="+mj-ea"/>
                <a:ea typeface="+mj-ea"/>
              </a:rPr>
              <a:t> (Leadership)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dirty="0"/>
              <a:t>　</a:t>
            </a:r>
            <a:r>
              <a:rPr lang="en-US" altLang="ja-JP" dirty="0">
                <a:solidFill>
                  <a:srgbClr val="FF0000"/>
                </a:solidFill>
              </a:rPr>
              <a:t>2007</a:t>
            </a:r>
            <a:r>
              <a:rPr lang="ja-JP" altLang="en-US" dirty="0">
                <a:solidFill>
                  <a:srgbClr val="FF0000"/>
                </a:solidFill>
              </a:rPr>
              <a:t>年、ロータリーは戦略計画の一環として上記の５つの価値観がロータリアンの基本的な特徴であると採択された。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46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764704"/>
            <a:ext cx="7772400" cy="990600"/>
          </a:xfrm>
          <a:ln>
            <a:solidFill>
              <a:srgbClr val="FF0000"/>
            </a:solidFill>
          </a:ln>
          <a:extLst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ea typeface="ＭＳ Ｐゴシック" charset="0"/>
              </a:rPr>
              <a:t>LEADER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133600"/>
            <a:ext cx="7994650" cy="4267200"/>
          </a:xfrm>
        </p:spPr>
        <p:txBody>
          <a:bodyPr rtlCol="0">
            <a:norm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ja-JP" sz="3000" dirty="0">
                <a:latin typeface="Arial" charset="0"/>
                <a:ea typeface="ＭＳ Ｐゴシック" charset="0"/>
              </a:rPr>
              <a:t>   </a:t>
            </a:r>
            <a:r>
              <a:rPr lang="en-US" altLang="ja-JP" sz="3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</a:t>
            </a:r>
            <a: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:  </a:t>
            </a: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Listen </a:t>
            </a: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（人の話がよく聴ける）</a:t>
            </a:r>
            <a:endParaRPr lang="en-US" altLang="ja-JP" sz="3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l" fontAlgn="auto">
              <a:spcBef>
                <a:spcPct val="5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ja-JP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　</a:t>
            </a:r>
            <a:r>
              <a:rPr lang="en-US" altLang="ja-JP" sz="3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E</a:t>
            </a:r>
            <a: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: </a:t>
            </a: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Explain </a:t>
            </a: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（人に分かり易く説明できる）　</a:t>
            </a:r>
            <a: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 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　</a:t>
            </a:r>
            <a:r>
              <a:rPr lang="en-US" altLang="ja-JP" sz="3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</a:t>
            </a:r>
            <a: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:   Assist </a:t>
            </a: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（人に手を差し伸べられる）</a:t>
            </a:r>
            <a: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      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　</a:t>
            </a:r>
            <a:r>
              <a:rPr lang="en-US" altLang="ja-JP" sz="3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D</a:t>
            </a:r>
            <a: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:   Discuss </a:t>
            </a: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（人と十分意見交換ができる）</a:t>
            </a:r>
            <a: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    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ja-JP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　</a:t>
            </a:r>
            <a:r>
              <a:rPr lang="en-US" altLang="ja-JP" sz="3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E</a:t>
            </a:r>
            <a: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:  </a:t>
            </a: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Evaluate </a:t>
            </a: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（人を評価してやれる）</a:t>
            </a:r>
            <a: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          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ja-JP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　</a:t>
            </a:r>
            <a:r>
              <a:rPr lang="en-US" altLang="ja-JP" sz="3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R</a:t>
            </a:r>
            <a: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: </a:t>
            </a: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altLang="ja-JP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Respond </a:t>
            </a:r>
            <a:r>
              <a:rPr lang="ja-JP" altLang="en-US" sz="3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（人の提言を尊重し対応できる）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7620000" y="274320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Energetic</a:t>
            </a:r>
            <a:endParaRPr lang="en-US" altLang="ja-JP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7620000" y="3429000"/>
            <a:ext cx="137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Ambition</a:t>
            </a:r>
            <a:endParaRPr lang="en-US" altLang="ja-JP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7631113" y="4114800"/>
            <a:ext cx="113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Drastic</a:t>
            </a:r>
            <a:endParaRPr lang="en-US" altLang="ja-JP"/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7620000" y="4800600"/>
            <a:ext cx="152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Enjoyable</a:t>
            </a:r>
            <a:endParaRPr lang="en-US" altLang="ja-JP"/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7620000" y="5486400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</a:rPr>
              <a:t>Rational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55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52600" y="1066800"/>
            <a:ext cx="6324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246C"/>
                </a:solidFill>
              </a:rPr>
              <a:t>Ask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not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what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your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country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can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do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for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you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.</a:t>
            </a:r>
          </a:p>
          <a:p>
            <a:endParaRPr lang="en-US" altLang="ja-JP" sz="4000" dirty="0">
              <a:solidFill>
                <a:srgbClr val="00246C"/>
              </a:solidFill>
            </a:endParaRPr>
          </a:p>
          <a:p>
            <a:r>
              <a:rPr lang="en-US" altLang="ja-JP" sz="4000" dirty="0">
                <a:solidFill>
                  <a:srgbClr val="00246C"/>
                </a:solidFill>
              </a:rPr>
              <a:t>Ask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what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you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can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do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for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your</a:t>
            </a:r>
            <a:r>
              <a:rPr lang="ja-JP" altLang="en-US" sz="4000" dirty="0">
                <a:solidFill>
                  <a:srgbClr val="00246C"/>
                </a:solidFill>
              </a:rPr>
              <a:t> </a:t>
            </a:r>
            <a:r>
              <a:rPr lang="en-US" altLang="ja-JP" sz="4000" dirty="0">
                <a:solidFill>
                  <a:srgbClr val="00246C"/>
                </a:solidFill>
              </a:rPr>
              <a:t>country.</a:t>
            </a:r>
          </a:p>
          <a:p>
            <a:endParaRPr lang="en-US" altLang="ja-JP" sz="4000" dirty="0">
              <a:solidFill>
                <a:srgbClr val="00246C"/>
              </a:solidFill>
            </a:endParaRPr>
          </a:p>
          <a:p>
            <a:r>
              <a:rPr lang="ja-JP" altLang="en-US" sz="3200" dirty="0">
                <a:solidFill>
                  <a:srgbClr val="000000"/>
                </a:solidFill>
              </a:rPr>
              <a:t>　　</a:t>
            </a:r>
            <a:r>
              <a:rPr lang="en-US" altLang="ja-JP" sz="3200" dirty="0">
                <a:solidFill>
                  <a:srgbClr val="000000"/>
                </a:solidFill>
              </a:rPr>
              <a:t>J. F. Kennedy (1961~1963</a:t>
            </a:r>
            <a:r>
              <a:rPr lang="ja-JP" altLang="en-US" sz="3200" dirty="0">
                <a:solidFill>
                  <a:srgbClr val="000000"/>
                </a:solidFill>
              </a:rPr>
              <a:t>）</a:t>
            </a:r>
            <a:r>
              <a:rPr lang="en-US" altLang="ja-JP" sz="3200" dirty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altLang="ja-JP" sz="1800" dirty="0">
              <a:solidFill>
                <a:srgbClr val="000000"/>
              </a:solidFill>
            </a:endParaRP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3675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21C29C-220A-2648-AE9A-6CE4BB39C305}"/>
              </a:ext>
            </a:extLst>
          </p:cNvPr>
          <p:cNvSpPr txBox="1"/>
          <p:nvPr/>
        </p:nvSpPr>
        <p:spPr>
          <a:xfrm>
            <a:off x="838200" y="8382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solidFill>
                  <a:schemeClr val="tx2"/>
                </a:solidFill>
              </a:rPr>
              <a:t>世界を変える行動人キャンペーン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54E256-6787-4C44-91FC-980C68FD2EF0}"/>
              </a:ext>
            </a:extLst>
          </p:cNvPr>
          <p:cNvSpPr txBox="1"/>
          <p:nvPr/>
        </p:nvSpPr>
        <p:spPr>
          <a:xfrm>
            <a:off x="838200" y="2743199"/>
            <a:ext cx="7620000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・</a:t>
            </a:r>
            <a:r>
              <a:rPr kumimoji="1" lang="ja-JP" altLang="en-US" sz="2800">
                <a:solidFill>
                  <a:schemeClr val="tx2"/>
                </a:solidFill>
              </a:rPr>
              <a:t>国際奉仕ではなく地域社会奉仕です</a:t>
            </a:r>
            <a:endParaRPr kumimoji="1" lang="en-US" altLang="ja-JP" sz="2800" dirty="0">
              <a:solidFill>
                <a:schemeClr val="tx2"/>
              </a:solidFill>
            </a:endParaRPr>
          </a:p>
          <a:p>
            <a:r>
              <a:rPr kumimoji="1" lang="ja-JP" altLang="en-US" sz="2800">
                <a:solidFill>
                  <a:schemeClr val="tx2"/>
                </a:solidFill>
              </a:rPr>
              <a:t>・プロジェクトの規模は大きい必要はありません</a:t>
            </a:r>
            <a:endParaRPr kumimoji="1" lang="en-US" altLang="ja-JP" sz="2800" dirty="0">
              <a:solidFill>
                <a:schemeClr val="tx2"/>
              </a:solidFill>
            </a:endParaRPr>
          </a:p>
          <a:p>
            <a:r>
              <a:rPr kumimoji="1" lang="ja-JP" altLang="en-US" sz="2800">
                <a:solidFill>
                  <a:schemeClr val="tx2"/>
                </a:solidFill>
              </a:rPr>
              <a:t>・所属クラブのプロジェクト</a:t>
            </a:r>
            <a:r>
              <a:rPr kumimoji="1" lang="en-US" altLang="ja-JP" sz="2800" dirty="0">
                <a:solidFill>
                  <a:schemeClr val="tx2"/>
                </a:solidFill>
              </a:rPr>
              <a:t>/</a:t>
            </a:r>
            <a:r>
              <a:rPr kumimoji="1" lang="ja-JP" altLang="en-US" sz="2800">
                <a:solidFill>
                  <a:schemeClr val="tx2"/>
                </a:solidFill>
              </a:rPr>
              <a:t>プログラムを紹介ください</a:t>
            </a:r>
            <a:endParaRPr kumimoji="1" lang="en-US" altLang="ja-JP" sz="2800" dirty="0">
              <a:solidFill>
                <a:schemeClr val="tx2"/>
              </a:solidFill>
            </a:endParaRPr>
          </a:p>
          <a:p>
            <a:r>
              <a:rPr kumimoji="1" lang="ja-JP" altLang="en-US" sz="2800">
                <a:solidFill>
                  <a:schemeClr val="tx2"/>
                </a:solidFill>
              </a:rPr>
              <a:t>・ロータリー組織全体でも</a:t>
            </a:r>
            <a:r>
              <a:rPr kumimoji="1" lang="en-US" altLang="ja-JP" sz="2800" dirty="0">
                <a:solidFill>
                  <a:schemeClr val="tx2"/>
                </a:solidFill>
              </a:rPr>
              <a:t>Priority</a:t>
            </a:r>
            <a:r>
              <a:rPr kumimoji="1" lang="ja-JP" altLang="en-US" sz="2800">
                <a:solidFill>
                  <a:schemeClr val="tx2"/>
                </a:solidFill>
              </a:rPr>
              <a:t>の高い取り組みです</a:t>
            </a:r>
            <a:endParaRPr kumimoji="1" lang="en-US" altLang="ja-JP" sz="2800" dirty="0">
              <a:solidFill>
                <a:schemeClr val="tx2"/>
              </a:solidFill>
            </a:endParaRPr>
          </a:p>
          <a:p>
            <a:r>
              <a:rPr kumimoji="1" lang="ja-JP" altLang="en-US" sz="2800">
                <a:solidFill>
                  <a:schemeClr val="tx2"/>
                </a:solidFill>
              </a:rPr>
              <a:t>・地区内のプロジェクトをご紹介ください</a:t>
            </a:r>
          </a:p>
        </p:txBody>
      </p:sp>
    </p:spTree>
    <p:extLst>
      <p:ext uri="{BB962C8B-B14F-4D97-AF65-F5344CB8AC3E}">
        <p14:creationId xmlns:p14="http://schemas.microsoft.com/office/powerpoint/2010/main" val="1003932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37D1EF19-020B-8140-97C1-A045834BBA65}"/>
              </a:ext>
            </a:extLst>
          </p:cNvPr>
          <p:cNvSpPr txBox="1">
            <a:spLocks/>
          </p:cNvSpPr>
          <p:nvPr/>
        </p:nvSpPr>
        <p:spPr>
          <a:xfrm>
            <a:off x="152400" y="171680"/>
            <a:ext cx="8610600" cy="1047520"/>
          </a:xfrm>
          <a:prstGeom prst="rect">
            <a:avLst/>
          </a:prstGeom>
          <a:solidFill>
            <a:srgbClr val="CCFFCC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最後に、国際ロータリー第</a:t>
            </a:r>
            <a:r>
              <a:rPr lang="en-US" altLang="ja-JP" sz="3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2800</a:t>
            </a:r>
            <a:r>
              <a:rPr lang="ja-JP" altLang="en-US" sz="3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地区の</a:t>
            </a:r>
            <a:endParaRPr lang="en-US" altLang="ja-JP" sz="32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auto">
              <a:spcAft>
                <a:spcPts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リーダーの皆様へ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8E74DA6-3233-3B4D-850B-463B4212B77B}"/>
              </a:ext>
            </a:extLst>
          </p:cNvPr>
          <p:cNvSpPr txBox="1">
            <a:spLocks/>
          </p:cNvSpPr>
          <p:nvPr/>
        </p:nvSpPr>
        <p:spPr>
          <a:xfrm>
            <a:off x="611188" y="1628775"/>
            <a:ext cx="7772400" cy="45466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ja-JP" sz="4800" dirty="0"/>
              <a:t>  </a:t>
            </a:r>
            <a:r>
              <a:rPr lang="en-US" altLang="ja-JP" sz="4800" dirty="0">
                <a:solidFill>
                  <a:srgbClr val="000000"/>
                </a:solidFill>
              </a:rPr>
              <a:t>             </a:t>
            </a:r>
            <a:r>
              <a:rPr lang="en-US" altLang="ja-JP" sz="4000" dirty="0"/>
              <a:t> </a:t>
            </a:r>
            <a:r>
              <a:rPr lang="ja-JP" altLang="en-US" sz="4000" dirty="0"/>
              <a:t>　</a:t>
            </a:r>
            <a:r>
              <a:rPr lang="en-US" altLang="ja-JP" dirty="0">
                <a:solidFill>
                  <a:srgbClr val="FF0000"/>
                </a:solidFill>
              </a:rPr>
              <a:t>⇦</a:t>
            </a:r>
            <a:r>
              <a:rPr lang="ja-JP" altLang="en-US" dirty="0"/>
              <a:t>　</a:t>
            </a:r>
            <a:r>
              <a:rPr lang="ja-JP" altLang="en-US" sz="4000" dirty="0">
                <a:solidFill>
                  <a:srgbClr val="000000"/>
                </a:solidFill>
              </a:rPr>
              <a:t>「我に張る」</a:t>
            </a:r>
            <a:r>
              <a:rPr lang="ja-JP" altLang="en-US" dirty="0">
                <a:solidFill>
                  <a:srgbClr val="000000"/>
                </a:solidFill>
              </a:rPr>
              <a:t>の転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ja-JP" sz="4000" dirty="0"/>
              <a:t>                                              </a:t>
            </a:r>
            <a:r>
              <a:rPr lang="ja-JP" altLang="en-US" sz="2000" dirty="0"/>
              <a:t>（広辞苑）</a:t>
            </a:r>
            <a:endParaRPr lang="en-US" altLang="ja-JP" sz="20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ja-JP" altLang="ja-JP" sz="2000" dirty="0"/>
              <a:t>　</a:t>
            </a:r>
            <a:r>
              <a:rPr lang="ja-JP" altLang="en-US" sz="4000" dirty="0"/>
              <a:t>　　　⬇</a:t>
            </a:r>
            <a:endParaRPr lang="en-US" altLang="ja-JP" sz="40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ja-JP" altLang="en-US" sz="4000" dirty="0"/>
              <a:t>　</a:t>
            </a:r>
            <a:r>
              <a:rPr lang="ja-JP" altLang="en-US" sz="4800" dirty="0">
                <a:solidFill>
                  <a:srgbClr val="000000"/>
                </a:solidFill>
              </a:rPr>
              <a:t>精進する</a:t>
            </a:r>
            <a:endParaRPr lang="en-US" altLang="ja-JP" sz="4800" dirty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altLang="ja-JP" sz="4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ja-JP" altLang="en-US" sz="4000" dirty="0">
                <a:solidFill>
                  <a:srgbClr val="000000"/>
                </a:solidFill>
              </a:rPr>
              <a:t>ご静聴ありがとうございました。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41D4BB6-20D9-F147-B1D0-602D49298C41}"/>
              </a:ext>
            </a:extLst>
          </p:cNvPr>
          <p:cNvSpPr/>
          <p:nvPr/>
        </p:nvSpPr>
        <p:spPr>
          <a:xfrm>
            <a:off x="1066800" y="1730514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0000"/>
                </a:solidFill>
              </a:rPr>
              <a:t>頑張る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1DE55A4B-D990-8B44-86D4-A40498266E55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8610600" cy="1047520"/>
          </a:xfrm>
          <a:prstGeom prst="rect">
            <a:avLst/>
          </a:prstGeom>
          <a:solidFill>
            <a:srgbClr val="CCFFCC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最後に、国際</a:t>
            </a:r>
            <a:r>
              <a:rPr lang="ja-JP" altLang="en-US" sz="3200">
                <a:solidFill>
                  <a:srgbClr val="000000"/>
                </a:solidFill>
                <a:latin typeface="Arial" charset="0"/>
                <a:ea typeface="ＭＳ Ｐゴシック" charset="0"/>
              </a:rPr>
              <a:t>ロータリー第３ゾーンの</a:t>
            </a:r>
            <a:endParaRPr lang="en-US" altLang="ja-JP" sz="32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auto">
              <a:spcAft>
                <a:spcPts val="0"/>
              </a:spcAft>
            </a:pPr>
            <a:r>
              <a:rPr lang="ja-JP" altLang="en-US" sz="3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リーダーの皆様へ</a:t>
            </a:r>
          </a:p>
        </p:txBody>
      </p:sp>
    </p:spTree>
    <p:extLst>
      <p:ext uri="{BB962C8B-B14F-4D97-AF65-F5344CB8AC3E}">
        <p14:creationId xmlns:p14="http://schemas.microsoft.com/office/powerpoint/2010/main" val="30448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B65BD1-3681-0848-BE96-7C34B6C893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7" r="7971" b="14563"/>
          <a:stretch/>
        </p:blipFill>
        <p:spPr>
          <a:xfrm>
            <a:off x="38100" y="-304800"/>
            <a:ext cx="9067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4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66BECE-D3F7-1A49-9A6C-344F04499A9E}"/>
              </a:ext>
            </a:extLst>
          </p:cNvPr>
          <p:cNvSpPr txBox="1"/>
          <p:nvPr/>
        </p:nvSpPr>
        <p:spPr>
          <a:xfrm>
            <a:off x="685800" y="1066800"/>
            <a:ext cx="7543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kumimoji="1" lang="en-US" altLang="ja-JP" sz="6000" dirty="0">
                <a:solidFill>
                  <a:srgbClr val="000000"/>
                </a:solidFill>
              </a:rPr>
              <a:t>RI</a:t>
            </a:r>
            <a:r>
              <a:rPr kumimoji="1" lang="ja-JP" altLang="en-US" sz="6000">
                <a:solidFill>
                  <a:srgbClr val="000000"/>
                </a:solidFill>
              </a:rPr>
              <a:t>理事会報告</a:t>
            </a:r>
            <a:r>
              <a:rPr kumimoji="1" lang="en-US" altLang="ja-JP" sz="6000" dirty="0">
                <a:solidFill>
                  <a:srgbClr val="000000"/>
                </a:solidFill>
              </a:rPr>
              <a:t>  2</a:t>
            </a:r>
          </a:p>
          <a:p>
            <a:pPr marL="0" indent="0">
              <a:buNone/>
            </a:pPr>
            <a:r>
              <a:rPr kumimoji="1" lang="ja-JP" altLang="en-US" sz="4000">
                <a:solidFill>
                  <a:srgbClr val="000000"/>
                </a:solidFill>
              </a:rPr>
              <a:t>・職業分類の廃止（否決）</a:t>
            </a:r>
            <a:endParaRPr kumimoji="1" lang="en-US" altLang="ja-JP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ja-JP" altLang="en-US" sz="4000">
                <a:solidFill>
                  <a:srgbClr val="000000"/>
                </a:solidFill>
              </a:rPr>
              <a:t>・ゾーンの再編（後述）</a:t>
            </a:r>
            <a:endParaRPr kumimoji="1" lang="en-US" altLang="ja-JP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ja-JP" altLang="en-US" sz="4000">
                <a:solidFill>
                  <a:srgbClr val="000000"/>
                </a:solidFill>
              </a:rPr>
              <a:t>・</a:t>
            </a:r>
            <a:r>
              <a:rPr kumimoji="1" lang="en-US" altLang="ja-JP" sz="4000" dirty="0">
                <a:solidFill>
                  <a:srgbClr val="000000"/>
                </a:solidFill>
              </a:rPr>
              <a:t>2019~20</a:t>
            </a:r>
            <a:r>
              <a:rPr kumimoji="1" lang="ja-JP" altLang="en-US" sz="4000">
                <a:solidFill>
                  <a:srgbClr val="000000"/>
                </a:solidFill>
              </a:rPr>
              <a:t>年度の目標</a:t>
            </a:r>
            <a:endParaRPr kumimoji="1" lang="en-US" altLang="ja-JP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ja-JP" altLang="en-US" sz="2800">
                <a:solidFill>
                  <a:srgbClr val="000000"/>
                </a:solidFill>
              </a:rPr>
              <a:t>　（人々が手を取り合うのを促す）</a:t>
            </a:r>
            <a:endParaRPr kumimoji="1" lang="en-US" altLang="ja-JP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ja-JP" altLang="en-US" sz="2800">
                <a:solidFill>
                  <a:srgbClr val="000000"/>
                </a:solidFill>
              </a:rPr>
              <a:t>　（行動する</a:t>
            </a:r>
            <a:r>
              <a:rPr kumimoji="1" lang="en-US" altLang="ja-JP" sz="2800" dirty="0">
                <a:solidFill>
                  <a:srgbClr val="000000"/>
                </a:solidFill>
              </a:rPr>
              <a:t>)</a:t>
            </a:r>
            <a:r>
              <a:rPr kumimoji="1" lang="ja-JP" altLang="en-US" sz="2800">
                <a:solidFill>
                  <a:srgbClr val="000000"/>
                </a:solidFill>
              </a:rPr>
              <a:t>（内部</a:t>
            </a:r>
            <a:r>
              <a:rPr kumimoji="1" lang="en-US" altLang="ja-JP" sz="2800" dirty="0">
                <a:solidFill>
                  <a:srgbClr val="000000"/>
                </a:solidFill>
              </a:rPr>
              <a:t>/</a:t>
            </a:r>
            <a:r>
              <a:rPr kumimoji="1" lang="ja-JP" altLang="en-US" sz="2800">
                <a:solidFill>
                  <a:srgbClr val="000000"/>
                </a:solidFill>
              </a:rPr>
              <a:t>運営事項を充実させる）</a:t>
            </a:r>
            <a:endParaRPr kumimoji="1" lang="en-US" altLang="ja-JP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ja-JP" altLang="en-US" sz="4000">
                <a:solidFill>
                  <a:srgbClr val="000000"/>
                </a:solidFill>
              </a:rPr>
              <a:t>・会員増強の重要性</a:t>
            </a:r>
            <a:r>
              <a:rPr kumimoji="1" lang="ja-JP" altLang="en-US" sz="2000">
                <a:solidFill>
                  <a:srgbClr val="000000"/>
                </a:solidFill>
              </a:rPr>
              <a:t>マローニ会長エレクト</a:t>
            </a:r>
            <a:r>
              <a:rPr kumimoji="1" lang="ja-JP" altLang="en-US" sz="4000">
                <a:solidFill>
                  <a:srgbClr val="000000"/>
                </a:solidFill>
              </a:rPr>
              <a:t>　</a:t>
            </a:r>
            <a:endParaRPr kumimoji="1" lang="en-US" altLang="ja-JP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ja-JP" altLang="en-US" sz="4000">
                <a:solidFill>
                  <a:srgbClr val="000000"/>
                </a:solidFill>
              </a:rPr>
              <a:t>・５年後のロータリー</a:t>
            </a:r>
            <a:endParaRPr kumimoji="1" lang="en-US" altLang="ja-JP" sz="4000" dirty="0">
              <a:solidFill>
                <a:srgbClr val="00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5DCFF6-8C8E-154D-8D67-2830E67078EF}"/>
              </a:ext>
            </a:extLst>
          </p:cNvPr>
          <p:cNvSpPr txBox="1"/>
          <p:nvPr/>
        </p:nvSpPr>
        <p:spPr>
          <a:xfrm>
            <a:off x="2743200" y="72189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94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5AB2A5-2842-6A47-89C1-F38E869E2FD2}"/>
              </a:ext>
            </a:extLst>
          </p:cNvPr>
          <p:cNvSpPr txBox="1"/>
          <p:nvPr/>
        </p:nvSpPr>
        <p:spPr>
          <a:xfrm>
            <a:off x="381000" y="152400"/>
            <a:ext cx="838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>
                <a:solidFill>
                  <a:srgbClr val="000000"/>
                </a:solidFill>
                <a:latin typeface="+mn-lt"/>
              </a:rPr>
              <a:t>ゾーンの再編（日本）</a:t>
            </a:r>
            <a:endParaRPr kumimoji="1" lang="en-US" altLang="ja-JP" sz="4800" dirty="0">
              <a:solidFill>
                <a:srgbClr val="000000"/>
              </a:solidFill>
              <a:latin typeface="+mn-lt"/>
            </a:endParaRPr>
          </a:p>
          <a:p>
            <a:r>
              <a:rPr kumimoji="1" lang="en-US" altLang="ja-JP" sz="3200" dirty="0">
                <a:solidFill>
                  <a:srgbClr val="000000"/>
                </a:solidFill>
                <a:latin typeface="+mn-lt"/>
              </a:rPr>
              <a:t>Zone1A</a:t>
            </a:r>
          </a:p>
          <a:p>
            <a:r>
              <a:rPr kumimoji="1" lang="en-US" altLang="ja-JP" sz="3200" dirty="0">
                <a:solidFill>
                  <a:srgbClr val="000000"/>
                </a:solidFill>
                <a:latin typeface="+mn-lt"/>
              </a:rPr>
              <a:t>Japan(northern) 2500,2510,2520,2530,2540</a:t>
            </a:r>
          </a:p>
          <a:p>
            <a:r>
              <a:rPr kumimoji="1" lang="en-US" altLang="ja-JP" sz="3200" dirty="0">
                <a:solidFill>
                  <a:srgbClr val="000000"/>
                </a:solidFill>
                <a:latin typeface="+mn-lt"/>
              </a:rPr>
              <a:t> 2550,2560,2800,2830</a:t>
            </a:r>
          </a:p>
          <a:p>
            <a:r>
              <a:rPr kumimoji="1" lang="en-US" altLang="ja-JP" sz="3200" dirty="0">
                <a:solidFill>
                  <a:srgbClr val="000000"/>
                </a:solidFill>
                <a:latin typeface="+mn-lt"/>
              </a:rPr>
              <a:t>*1B </a:t>
            </a:r>
            <a:r>
              <a:rPr kumimoji="1" lang="en-US" altLang="ja-JP" sz="3200" dirty="0" err="1">
                <a:solidFill>
                  <a:srgbClr val="000000"/>
                </a:solidFill>
                <a:latin typeface="+mn-lt"/>
              </a:rPr>
              <a:t>Bangladesh,Indonesia,Pakistan</a:t>
            </a:r>
            <a:endParaRPr kumimoji="1" lang="en-US" altLang="ja-JP" sz="3200" dirty="0">
              <a:solidFill>
                <a:srgbClr val="000000"/>
              </a:solidFill>
              <a:latin typeface="+mn-lt"/>
            </a:endParaRPr>
          </a:p>
          <a:p>
            <a:r>
              <a:rPr kumimoji="1" lang="en-US" altLang="ja-JP" sz="3200" dirty="0">
                <a:solidFill>
                  <a:srgbClr val="000000"/>
                </a:solidFill>
                <a:latin typeface="+mn-lt"/>
              </a:rPr>
              <a:t>Zone2</a:t>
            </a:r>
          </a:p>
          <a:p>
            <a:r>
              <a:rPr kumimoji="1" lang="en-US" altLang="ja-JP" sz="3200" dirty="0" err="1">
                <a:solidFill>
                  <a:srgbClr val="000000"/>
                </a:solidFill>
                <a:latin typeface="+mn-lt"/>
              </a:rPr>
              <a:t>Guam,Micronesia,Northern</a:t>
            </a:r>
            <a:r>
              <a:rPr kumimoji="1" lang="en-US" altLang="ja-JP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ja-JP" sz="3200" dirty="0" err="1">
                <a:solidFill>
                  <a:srgbClr val="000000"/>
                </a:solidFill>
                <a:latin typeface="+mn-lt"/>
              </a:rPr>
              <a:t>Marianas,Palau</a:t>
            </a:r>
            <a:endParaRPr kumimoji="1" lang="en-US" altLang="ja-JP" sz="3200" dirty="0">
              <a:solidFill>
                <a:srgbClr val="000000"/>
              </a:solidFill>
              <a:latin typeface="+mn-lt"/>
            </a:endParaRPr>
          </a:p>
          <a:p>
            <a:r>
              <a:rPr kumimoji="1" lang="en-US" altLang="ja-JP" sz="3200" dirty="0">
                <a:solidFill>
                  <a:srgbClr val="000000"/>
                </a:solidFill>
                <a:latin typeface="+mn-lt"/>
              </a:rPr>
              <a:t>Japan(central)</a:t>
            </a:r>
            <a:r>
              <a:rPr kumimoji="1" lang="ja-JP" altLang="en-US" sz="320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ja-JP" sz="3200" dirty="0">
                <a:solidFill>
                  <a:srgbClr val="000000"/>
                </a:solidFill>
                <a:latin typeface="+mn-lt"/>
              </a:rPr>
              <a:t>2570,2580,2590,2600,2610,</a:t>
            </a:r>
          </a:p>
          <a:p>
            <a:r>
              <a:rPr kumimoji="1" lang="en-US" altLang="ja-JP" sz="3200" dirty="0">
                <a:solidFill>
                  <a:srgbClr val="000000"/>
                </a:solidFill>
                <a:latin typeface="+mn-lt"/>
              </a:rPr>
              <a:t>2620,2750,2760,2770,2780,2790,2820,2840</a:t>
            </a:r>
          </a:p>
          <a:p>
            <a:r>
              <a:rPr kumimoji="1" lang="en-US" altLang="ja-JP" sz="3200" dirty="0">
                <a:solidFill>
                  <a:srgbClr val="000000"/>
                </a:solidFill>
                <a:latin typeface="+mn-lt"/>
              </a:rPr>
              <a:t>Zone3</a:t>
            </a:r>
          </a:p>
          <a:p>
            <a:r>
              <a:rPr kumimoji="1" lang="en-US" altLang="ja-JP" sz="3200" dirty="0">
                <a:solidFill>
                  <a:srgbClr val="000000"/>
                </a:solidFill>
                <a:latin typeface="+mn-lt"/>
              </a:rPr>
              <a:t>Japan(southern) 2630,2640,2650,2660,2670</a:t>
            </a:r>
          </a:p>
          <a:p>
            <a:r>
              <a:rPr kumimoji="1" lang="en-US" altLang="ja-JP" sz="3200" dirty="0">
                <a:solidFill>
                  <a:srgbClr val="000000"/>
                </a:solidFill>
                <a:latin typeface="+mn-lt"/>
              </a:rPr>
              <a:t>2680.2690,2700,2710,2720,2730,2740 </a:t>
            </a:r>
            <a:endParaRPr kumimoji="1" lang="ja-JP" altLang="en-US" sz="3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438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609600"/>
            <a:ext cx="6400800" cy="99060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ja-JP" altLang="en-US" dirty="0">
                <a:solidFill>
                  <a:srgbClr val="000000"/>
                </a:solidFill>
              </a:rPr>
              <a:t>クラブの強化のために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0" y="5181600"/>
            <a:ext cx="8686800" cy="60960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kumimoji="1" lang="en-US" altLang="ja-JP" sz="12300" dirty="0">
                <a:solidFill>
                  <a:srgbClr val="000000"/>
                </a:solidFill>
              </a:rPr>
              <a:t>Transform the World</a:t>
            </a:r>
          </a:p>
          <a:p>
            <a:endParaRPr kumimoji="1" lang="ja-JP" altLang="en-US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4E4D8E-F15D-D54E-A185-CD3042521122}"/>
              </a:ext>
            </a:extLst>
          </p:cNvPr>
          <p:cNvSpPr txBox="1"/>
          <p:nvPr/>
        </p:nvSpPr>
        <p:spPr>
          <a:xfrm>
            <a:off x="1405467" y="2286000"/>
            <a:ext cx="69220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00"/>
                </a:solidFill>
              </a:rPr>
              <a:t>RI2800 PG</a:t>
            </a:r>
          </a:p>
          <a:p>
            <a:r>
              <a:rPr kumimoji="1" lang="ja-JP" altLang="en-US" dirty="0">
                <a:solidFill>
                  <a:srgbClr val="000000"/>
                </a:solidFill>
              </a:rPr>
              <a:t>国際ロータリー理事</a:t>
            </a:r>
            <a:r>
              <a:rPr kumimoji="1" lang="en-US" altLang="ja-JP" dirty="0">
                <a:solidFill>
                  <a:srgbClr val="000000"/>
                </a:solidFill>
              </a:rPr>
              <a:t>(2017~2019)</a:t>
            </a:r>
          </a:p>
          <a:p>
            <a:endParaRPr kumimoji="1" lang="en-US" altLang="ja-JP" dirty="0">
              <a:solidFill>
                <a:srgbClr val="000000"/>
              </a:solidFill>
            </a:endParaRPr>
          </a:p>
          <a:p>
            <a:r>
              <a:rPr kumimoji="1" lang="en-US" altLang="ja-JP" dirty="0">
                <a:solidFill>
                  <a:srgbClr val="000000"/>
                </a:solidFill>
              </a:rPr>
              <a:t>                                 </a:t>
            </a:r>
            <a:r>
              <a:rPr kumimoji="1" lang="ja-JP" altLang="en-US" dirty="0">
                <a:solidFill>
                  <a:srgbClr val="000000"/>
                </a:solidFill>
              </a:rPr>
              <a:t>石黒　慶一　（鶴岡西　</a:t>
            </a:r>
            <a:r>
              <a:rPr kumimoji="1" lang="en-US" altLang="ja-JP" dirty="0">
                <a:solidFill>
                  <a:srgbClr val="000000"/>
                </a:solidFill>
              </a:rPr>
              <a:t>RC)</a:t>
            </a:r>
          </a:p>
          <a:p>
            <a:endParaRPr kumimoji="1" lang="en-US" altLang="ja-JP" dirty="0">
              <a:solidFill>
                <a:srgbClr val="000000"/>
              </a:solidFill>
            </a:endParaRPr>
          </a:p>
          <a:p>
            <a:r>
              <a:rPr kumimoji="1" lang="en-US" altLang="ja-JP" dirty="0">
                <a:solidFill>
                  <a:srgbClr val="000000"/>
                </a:solidFill>
              </a:rPr>
              <a:t>2018.7/14</a:t>
            </a:r>
          </a:p>
          <a:p>
            <a:r>
              <a:rPr kumimoji="1" lang="ja-JP" altLang="en-US">
                <a:solidFill>
                  <a:srgbClr val="000000"/>
                </a:solidFill>
              </a:rPr>
              <a:t>（国際ロータリー第３</a:t>
            </a:r>
            <a:r>
              <a:rPr kumimoji="1" lang="en-US" altLang="ja-JP" dirty="0">
                <a:solidFill>
                  <a:srgbClr val="000000"/>
                </a:solidFill>
              </a:rPr>
              <a:t>Z.</a:t>
            </a:r>
            <a:r>
              <a:rPr kumimoji="1" lang="ja-JP" altLang="en-US">
                <a:solidFill>
                  <a:srgbClr val="000000"/>
                </a:solidFill>
              </a:rPr>
              <a:t>戦略計画推進セミナー）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7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66BECE-D3F7-1A49-9A6C-344F04499A9E}"/>
              </a:ext>
            </a:extLst>
          </p:cNvPr>
          <p:cNvSpPr txBox="1"/>
          <p:nvPr/>
        </p:nvSpPr>
        <p:spPr>
          <a:xfrm>
            <a:off x="990600" y="1066800"/>
            <a:ext cx="7239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kumimoji="1" lang="en-US" altLang="ja-JP" sz="6000" dirty="0"/>
          </a:p>
          <a:p>
            <a:pPr marL="0" indent="0" algn="ctr">
              <a:buNone/>
            </a:pPr>
            <a:r>
              <a:rPr kumimoji="1" lang="en-US" altLang="ja-JP" sz="6000" dirty="0">
                <a:solidFill>
                  <a:srgbClr val="000000"/>
                </a:solidFill>
              </a:rPr>
              <a:t>C O N E C T</a:t>
            </a:r>
          </a:p>
          <a:p>
            <a:pPr marL="0" indent="0" algn="ctr">
              <a:buNone/>
            </a:pPr>
            <a:r>
              <a:rPr lang="en-US" altLang="ja-JP" sz="6000" dirty="0">
                <a:solidFill>
                  <a:srgbClr val="000000"/>
                </a:solidFill>
              </a:rPr>
              <a:t>END</a:t>
            </a:r>
            <a:r>
              <a:rPr lang="ja-JP" altLang="en-US" sz="6000">
                <a:solidFill>
                  <a:srgbClr val="000000"/>
                </a:solidFill>
              </a:rPr>
              <a:t> </a:t>
            </a:r>
            <a:r>
              <a:rPr lang="en-US" altLang="ja-JP" sz="6000" dirty="0">
                <a:solidFill>
                  <a:srgbClr val="000000"/>
                </a:solidFill>
              </a:rPr>
              <a:t>POLIO</a:t>
            </a:r>
          </a:p>
          <a:p>
            <a:pPr marL="0" indent="0" algn="ctr">
              <a:buNone/>
            </a:pPr>
            <a:r>
              <a:rPr kumimoji="1" lang="ja-JP" altLang="en-US" sz="6000">
                <a:solidFill>
                  <a:srgbClr val="000000"/>
                </a:solidFill>
              </a:rPr>
              <a:t>     </a:t>
            </a:r>
            <a:r>
              <a:rPr kumimoji="1" lang="en-US" altLang="ja-JP" sz="6000" dirty="0">
                <a:solidFill>
                  <a:srgbClr val="000000"/>
                </a:solidFill>
              </a:rPr>
              <a:t>TRANS</a:t>
            </a:r>
            <a:r>
              <a:rPr kumimoji="1" lang="ja-JP" altLang="en-US" sz="6000">
                <a:solidFill>
                  <a:srgbClr val="000000"/>
                </a:solidFill>
              </a:rPr>
              <a:t> </a:t>
            </a:r>
            <a:r>
              <a:rPr kumimoji="1" lang="en-US" altLang="ja-JP" sz="6000" dirty="0">
                <a:solidFill>
                  <a:srgbClr val="000000"/>
                </a:solidFill>
              </a:rPr>
              <a:t>FORM</a:t>
            </a:r>
            <a:r>
              <a:rPr kumimoji="1" lang="ja-JP" altLang="en-US" sz="6000" dirty="0">
                <a:solidFill>
                  <a:srgbClr val="000000"/>
                </a:solidFill>
              </a:rPr>
              <a:t>   </a:t>
            </a:r>
            <a:endParaRPr kumimoji="1" lang="en-US" altLang="ja-JP" sz="60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altLang="ja-JP" sz="6000" dirty="0">
                <a:solidFill>
                  <a:srgbClr val="000000"/>
                </a:solidFill>
              </a:rPr>
              <a:t>INSPIRE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5DCFF6-8C8E-154D-8D67-2830E67078EF}"/>
              </a:ext>
            </a:extLst>
          </p:cNvPr>
          <p:cNvSpPr txBox="1"/>
          <p:nvPr/>
        </p:nvSpPr>
        <p:spPr>
          <a:xfrm>
            <a:off x="2743200" y="72189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54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0" y="5181600"/>
            <a:ext cx="8686800" cy="60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kumimoji="1" lang="ja-JP" altLang="en-US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4E4D8E-F15D-D54E-A185-CD3042521122}"/>
              </a:ext>
            </a:extLst>
          </p:cNvPr>
          <p:cNvSpPr txBox="1"/>
          <p:nvPr/>
        </p:nvSpPr>
        <p:spPr>
          <a:xfrm>
            <a:off x="1405467" y="22860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>
              <a:solidFill>
                <a:srgbClr val="000000"/>
              </a:solidFill>
            </a:endParaRPr>
          </a:p>
          <a:p>
            <a:endParaRPr kumimoji="1" lang="en-US" altLang="ja-JP" dirty="0">
              <a:solidFill>
                <a:srgbClr val="000000"/>
              </a:solidFill>
            </a:endParaRPr>
          </a:p>
          <a:p>
            <a:endParaRPr kumimoji="1" lang="en-US" altLang="ja-JP" dirty="0">
              <a:solidFill>
                <a:srgbClr val="0000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3B2C26B-5E6B-F947-B7AC-66F177960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755650"/>
            <a:ext cx="37719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7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66BECE-D3F7-1A49-9A6C-344F04499A9E}"/>
              </a:ext>
            </a:extLst>
          </p:cNvPr>
          <p:cNvSpPr txBox="1"/>
          <p:nvPr/>
        </p:nvSpPr>
        <p:spPr>
          <a:xfrm>
            <a:off x="990600" y="1066800"/>
            <a:ext cx="723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kumimoji="1" lang="en-US" altLang="ja-JP" sz="6000" dirty="0"/>
          </a:p>
          <a:p>
            <a:pPr marL="0" indent="0" algn="ctr">
              <a:buNone/>
            </a:pPr>
            <a:r>
              <a:rPr kumimoji="1" lang="en-US" altLang="ja-JP" sz="6000" dirty="0"/>
              <a:t>C O</a:t>
            </a:r>
            <a:endParaRPr lang="en-US" altLang="ja-JP" sz="6000" dirty="0"/>
          </a:p>
          <a:p>
            <a:pPr marL="0" indent="0" algn="ctr">
              <a:buNone/>
            </a:pPr>
            <a:r>
              <a:rPr kumimoji="1" lang="ja-JP" altLang="en-US" sz="6000"/>
              <a:t>     </a:t>
            </a:r>
            <a:r>
              <a:rPr kumimoji="1" lang="en-US" altLang="ja-JP" sz="6000" dirty="0"/>
              <a:t>TRA</a:t>
            </a:r>
          </a:p>
          <a:p>
            <a:pPr marL="0" indent="0" algn="ctr">
              <a:buNone/>
            </a:pPr>
            <a:r>
              <a:rPr lang="en-US" altLang="ja-JP" sz="6000" dirty="0"/>
              <a:t>INSPIRE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5DCFF6-8C8E-154D-8D67-2830E67078EF}"/>
              </a:ext>
            </a:extLst>
          </p:cNvPr>
          <p:cNvSpPr txBox="1"/>
          <p:nvPr/>
        </p:nvSpPr>
        <p:spPr>
          <a:xfrm>
            <a:off x="2743200" y="72189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D9AE9C-5FB3-3042-B613-3FC6885CEC49}"/>
              </a:ext>
            </a:extLst>
          </p:cNvPr>
          <p:cNvSpPr txBox="1"/>
          <p:nvPr/>
        </p:nvSpPr>
        <p:spPr>
          <a:xfrm>
            <a:off x="1828800" y="10668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kumimoji="1" lang="en-US" altLang="ja-JP" dirty="0"/>
              <a:t>CONECT</a:t>
            </a:r>
          </a:p>
          <a:p>
            <a:pPr marL="0" indent="0" algn="ctr">
              <a:buNone/>
            </a:pPr>
            <a:r>
              <a:rPr lang="ja-JP" altLang="ja-JP" dirty="0"/>
              <a:t> </a:t>
            </a:r>
            <a:r>
              <a:rPr lang="ja-JP" altLang="en-US" dirty="0"/>
              <a:t>   </a:t>
            </a:r>
            <a:r>
              <a:rPr lang="en-US" altLang="ja-JP" dirty="0"/>
              <a:t>END</a:t>
            </a:r>
            <a:r>
              <a:rPr lang="ja-JP" altLang="en-US" dirty="0"/>
              <a:t> </a:t>
            </a:r>
            <a:r>
              <a:rPr lang="en-US" altLang="ja-JP" dirty="0"/>
              <a:t>POLIO</a:t>
            </a:r>
          </a:p>
          <a:p>
            <a:pPr marL="0" indent="0" algn="ctr">
              <a:buNone/>
            </a:pPr>
            <a:r>
              <a:rPr kumimoji="1" lang="ja-JP" altLang="en-US" dirty="0"/>
              <a:t>        </a:t>
            </a:r>
            <a:r>
              <a:rPr kumimoji="1" lang="en-US" altLang="ja-JP" dirty="0"/>
              <a:t>TRANS</a:t>
            </a:r>
            <a:r>
              <a:rPr kumimoji="1" lang="ja-JP" altLang="en-US" dirty="0"/>
              <a:t> </a:t>
            </a:r>
            <a:r>
              <a:rPr kumimoji="1" lang="en-US" altLang="ja-JP" dirty="0"/>
              <a:t>FORM</a:t>
            </a:r>
            <a:r>
              <a:rPr kumimoji="1" lang="ja-JP" altLang="en-US"/>
              <a:t>  </a:t>
            </a:r>
            <a:r>
              <a:rPr lang="ja-JP" altLang="ja-JP"/>
              <a:t> </a:t>
            </a:r>
            <a:r>
              <a:rPr lang="ja-JP" altLang="en-US"/>
              <a:t> </a:t>
            </a:r>
            <a:r>
              <a:rPr lang="en-US" altLang="ja-JP" dirty="0"/>
              <a:t>INSPIRE</a:t>
            </a:r>
          </a:p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C75A188-9932-834F-B9F5-22518CC1F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755650"/>
            <a:ext cx="3771900" cy="53467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306EA6F-4802-264B-A1A6-5E3B9C299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914400"/>
            <a:ext cx="3886200" cy="50292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14E2953-A378-4644-AE69-449B87959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914400"/>
            <a:ext cx="3886200" cy="50292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23D7DB0-2268-5B40-B27E-E3EF8E75D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050" y="755650"/>
            <a:ext cx="37719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5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B0913E-D6EE-E942-9B26-D8D50F0420FC}"/>
              </a:ext>
            </a:extLst>
          </p:cNvPr>
          <p:cNvSpPr txBox="1"/>
          <p:nvPr/>
        </p:nvSpPr>
        <p:spPr>
          <a:xfrm>
            <a:off x="979714" y="159366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000000"/>
                </a:solidFill>
              </a:rPr>
              <a:t>クラブの目的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48F7F5-112A-C941-95FB-9BC6ABFCEC7B}"/>
              </a:ext>
            </a:extLst>
          </p:cNvPr>
          <p:cNvSpPr txBox="1"/>
          <p:nvPr/>
        </p:nvSpPr>
        <p:spPr>
          <a:xfrm>
            <a:off x="1066800" y="3161211"/>
            <a:ext cx="69557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0000"/>
                </a:solidFill>
              </a:rPr>
              <a:t>クラブの目的は「ロータリー の目的」の達成を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r>
              <a:rPr kumimoji="1" lang="ja-JP" altLang="en-US" dirty="0">
                <a:solidFill>
                  <a:srgbClr val="000000"/>
                </a:solidFill>
              </a:rPr>
              <a:t>目指し、五大奉仕部門に基づいて成果あふれる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r>
              <a:rPr kumimoji="1" lang="ja-JP" altLang="en-US" dirty="0">
                <a:solidFill>
                  <a:srgbClr val="000000"/>
                </a:solidFill>
              </a:rPr>
              <a:t>奉仕プロジェクトを実施し、会員増強を通じて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r>
              <a:rPr kumimoji="1" lang="ja-JP" altLang="en-US" dirty="0">
                <a:solidFill>
                  <a:srgbClr val="000000"/>
                </a:solidFill>
              </a:rPr>
              <a:t>ロータリーの発展に寄与し、ロータリー財団を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r>
              <a:rPr kumimoji="1" lang="ja-JP" altLang="en-US" dirty="0">
                <a:solidFill>
                  <a:srgbClr val="000000"/>
                </a:solidFill>
              </a:rPr>
              <a:t>支援し、クラブレベルを超えたリーダーを育成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r>
              <a:rPr kumimoji="1" lang="ja-JP" altLang="en-US" dirty="0">
                <a:solidFill>
                  <a:srgbClr val="000000"/>
                </a:solidFill>
              </a:rPr>
              <a:t>することである。　　　　</a:t>
            </a:r>
            <a:r>
              <a:rPr kumimoji="1" lang="ja-JP" altLang="en-US" sz="2000" dirty="0">
                <a:solidFill>
                  <a:srgbClr val="000000"/>
                </a:solidFill>
              </a:rPr>
              <a:t>（標準クラブ定款第３条）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53B5DE-22FB-7A48-899E-79E631D18D66}"/>
              </a:ext>
            </a:extLst>
          </p:cNvPr>
          <p:cNvSpPr txBox="1"/>
          <p:nvPr/>
        </p:nvSpPr>
        <p:spPr>
          <a:xfrm>
            <a:off x="7641771" y="590441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753456"/>
      </p:ext>
    </p:extLst>
  </p:cSld>
  <p:clrMapOvr>
    <a:masterClrMapping/>
  </p:clrMapOvr>
</p:sld>
</file>

<file path=ppt/theme/theme1.xml><?xml version="1.0" encoding="utf-8"?>
<a:theme xmlns:a="http://schemas.openxmlformats.org/drawingml/2006/main" name="RICommunications_white (1)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9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RICommunications_white (1)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023A524B7B1041BA1E14728BDD10CC" ma:contentTypeVersion="0" ma:contentTypeDescription="Create a new document." ma:contentTypeScope="" ma:versionID="afe3759428acdf24915399065e1f2cf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893B66-6D22-4338-89BA-F4F1229E739C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858E1C-6D9B-46BA-BB97-4E70A974B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857FACA-4B0E-4A7A-9DDA-34404DAA4D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 (1)</Template>
  <TotalTime>15857</TotalTime>
  <Words>498</Words>
  <Application>Microsoft Office PowerPoint</Application>
  <PresentationFormat>画面に合わせる (4:3)</PresentationFormat>
  <Paragraphs>159</Paragraphs>
  <Slides>26</Slides>
  <Notes>10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52" baseType="lpstr">
      <vt:lpstr>MS PGothic</vt:lpstr>
      <vt:lpstr>MS PGothic</vt:lpstr>
      <vt:lpstr>ＭＳ ゴシック</vt:lpstr>
      <vt:lpstr>ＭＳ 明朝</vt:lpstr>
      <vt:lpstr>ヒラギノ角ゴ Pro W3</vt:lpstr>
      <vt:lpstr>Arial</vt:lpstr>
      <vt:lpstr>Arial Narrow</vt:lpstr>
      <vt:lpstr>Calibri</vt:lpstr>
      <vt:lpstr>Cambria</vt:lpstr>
      <vt:lpstr>Georgia</vt:lpstr>
      <vt:lpstr>Perpetua</vt:lpstr>
      <vt:lpstr>Wingdings</vt:lpstr>
      <vt:lpstr>RICommunications_white (1)</vt:lpstr>
      <vt:lpstr>Custom Design</vt:lpstr>
      <vt:lpstr>2_Custom Design</vt:lpstr>
      <vt:lpstr>1_Custom Design</vt:lpstr>
      <vt:lpstr>4_Custom Design</vt:lpstr>
      <vt:lpstr>5_Custom Design</vt:lpstr>
      <vt:lpstr>9_Custom Design</vt:lpstr>
      <vt:lpstr>1_RICommunications_white (1)</vt:lpstr>
      <vt:lpstr>6_Custom Design</vt:lpstr>
      <vt:lpstr>7_Custom Design</vt:lpstr>
      <vt:lpstr>8_Custom Design</vt:lpstr>
      <vt:lpstr>11_Custom Design</vt:lpstr>
      <vt:lpstr>12_Custom Design</vt:lpstr>
      <vt:lpstr>シート</vt:lpstr>
      <vt:lpstr>理事会　報告</vt:lpstr>
      <vt:lpstr>PowerPoint プレゼンテーション</vt:lpstr>
      <vt:lpstr>PowerPoint プレゼンテーション</vt:lpstr>
      <vt:lpstr>PowerPoint プレゼンテーション</vt:lpstr>
      <vt:lpstr>クラブの強化のために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       報徳之道克興国　報徳之教克安民 道徳なき経済は犯罪である 経済なき道徳は寝言である 　　　　　　　　　　　　　（二宮尊徳）</vt:lpstr>
      <vt:lpstr>日本のロータリアンの推移</vt:lpstr>
      <vt:lpstr>PowerPoint プレゼンテーション</vt:lpstr>
      <vt:lpstr>Concept, Ideas  </vt:lpstr>
      <vt:lpstr>PowerPoint プレゼンテーション</vt:lpstr>
      <vt:lpstr>ポール・ハリス</vt:lpstr>
      <vt:lpstr>PowerPoint プレゼンテーション</vt:lpstr>
      <vt:lpstr>PowerPoint プレゼンテーション</vt:lpstr>
      <vt:lpstr>LEADER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>Rotary International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Tara Finglas</dc:creator>
  <cp:keywords/>
  <dc:description/>
  <cp:lastModifiedBy>owner</cp:lastModifiedBy>
  <cp:revision>1106</cp:revision>
  <cp:lastPrinted>2018-07-08T04:10:02Z</cp:lastPrinted>
  <dcterms:created xsi:type="dcterms:W3CDTF">2013-07-24T19:41:07Z</dcterms:created>
  <dcterms:modified xsi:type="dcterms:W3CDTF">2018-07-24T01:13:07Z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0x010100CB023A524B7B1041BA1E14728BDD10CC</vt:lpwstr>
  </property>
</Properties>
</file>